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7" r:id="rId2"/>
    <p:sldId id="307" r:id="rId3"/>
    <p:sldId id="283"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19" r:id="rId21"/>
    <p:sldId id="320" r:id="rId22"/>
    <p:sldId id="321" r:id="rId23"/>
    <p:sldId id="322" r:id="rId24"/>
    <p:sldId id="323" r:id="rId25"/>
    <p:sldId id="324" r:id="rId26"/>
    <p:sldId id="325" r:id="rId27"/>
    <p:sldId id="326" r:id="rId28"/>
    <p:sldId id="327" r:id="rId29"/>
    <p:sldId id="328" r:id="rId30"/>
    <p:sldId id="346" r:id="rId31"/>
    <p:sldId id="281" r:id="rId32"/>
    <p:sldId id="282" r:id="rId33"/>
    <p:sldId id="284"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E0"/>
    <a:srgbClr val="FF3300"/>
    <a:srgbClr val="012169"/>
    <a:srgbClr val="4EA6DA"/>
    <a:srgbClr val="A4D1EB"/>
    <a:srgbClr val="80ABDB"/>
    <a:srgbClr val="8E9FA9"/>
    <a:srgbClr val="FFFFFF"/>
    <a:srgbClr val="9BCBEB"/>
    <a:srgbClr val="327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559" autoAdjust="0"/>
  </p:normalViewPr>
  <p:slideViewPr>
    <p:cSldViewPr snapToGrid="0">
      <p:cViewPr varScale="1">
        <p:scale>
          <a:sx n="62" d="100"/>
          <a:sy n="62" d="100"/>
        </p:scale>
        <p:origin x="48"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FEABE-8C6D-4CCE-BFD9-7C9D2A96B914}"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5BEEEE-A809-4323-8BFD-AF72F8FC5677}" type="slidenum">
              <a:rPr lang="en-US" smtClean="0"/>
              <a:t>‹#›</a:t>
            </a:fld>
            <a:endParaRPr lang="en-US"/>
          </a:p>
        </p:txBody>
      </p:sp>
    </p:spTree>
    <p:extLst>
      <p:ext uri="{BB962C8B-B14F-4D97-AF65-F5344CB8AC3E}">
        <p14:creationId xmlns:p14="http://schemas.microsoft.com/office/powerpoint/2010/main" val="10336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Stephanie kicks off with housekeeping</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1</a:t>
            </a:fld>
            <a:endParaRPr lang="en-US" dirty="0"/>
          </a:p>
        </p:txBody>
      </p:sp>
    </p:spTree>
    <p:extLst>
      <p:ext uri="{BB962C8B-B14F-4D97-AF65-F5344CB8AC3E}">
        <p14:creationId xmlns:p14="http://schemas.microsoft.com/office/powerpoint/2010/main" val="308250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 introduction</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3</a:t>
            </a:fld>
            <a:endParaRPr lang="en-US" dirty="0"/>
          </a:p>
        </p:txBody>
      </p:sp>
    </p:spTree>
    <p:extLst>
      <p:ext uri="{BB962C8B-B14F-4D97-AF65-F5344CB8AC3E}">
        <p14:creationId xmlns:p14="http://schemas.microsoft.com/office/powerpoint/2010/main" val="245783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 to cover</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20</a:t>
            </a:fld>
            <a:endParaRPr lang="en-US" dirty="0"/>
          </a:p>
        </p:txBody>
      </p:sp>
    </p:spTree>
    <p:extLst>
      <p:ext uri="{BB962C8B-B14F-4D97-AF65-F5344CB8AC3E}">
        <p14:creationId xmlns:p14="http://schemas.microsoft.com/office/powerpoint/2010/main" val="469218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Ron moderating</a:t>
            </a:r>
            <a:endParaRPr lang="en-US" dirty="0"/>
          </a:p>
        </p:txBody>
      </p:sp>
      <p:sp>
        <p:nvSpPr>
          <p:cNvPr id="4" name="Slide Number Placeholder 3"/>
          <p:cNvSpPr>
            <a:spLocks noGrp="1"/>
          </p:cNvSpPr>
          <p:nvPr>
            <p:ph type="sldNum" sz="quarter" idx="10"/>
          </p:nvPr>
        </p:nvSpPr>
        <p:spPr/>
        <p:txBody>
          <a:bodyPr/>
          <a:lstStyle/>
          <a:p>
            <a:fld id="{0B5BEEEE-A809-4323-8BFD-AF72F8FC5677}" type="slidenum">
              <a:rPr lang="en-US" smtClean="0"/>
              <a:t>31</a:t>
            </a:fld>
            <a:endParaRPr lang="en-US" dirty="0"/>
          </a:p>
        </p:txBody>
      </p:sp>
    </p:spTree>
    <p:extLst>
      <p:ext uri="{BB962C8B-B14F-4D97-AF65-F5344CB8AC3E}">
        <p14:creationId xmlns:p14="http://schemas.microsoft.com/office/powerpoint/2010/main" val="203657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622" y="5977862"/>
            <a:ext cx="2903163" cy="377433"/>
          </a:xfrm>
          <a:prstGeom prst="rect">
            <a:avLst/>
          </a:prstGeom>
        </p:spPr>
      </p:pic>
      <p:sp>
        <p:nvSpPr>
          <p:cNvPr id="8" name="TextBox 7"/>
          <p:cNvSpPr txBox="1"/>
          <p:nvPr userDrawn="1"/>
        </p:nvSpPr>
        <p:spPr>
          <a:xfrm>
            <a:off x="864619" y="6471756"/>
            <a:ext cx="3967843" cy="184666"/>
          </a:xfrm>
          <a:prstGeom prst="rect">
            <a:avLst/>
          </a:prstGeom>
          <a:noFill/>
        </p:spPr>
        <p:txBody>
          <a:bodyPr wrap="square" lIns="0" rIns="0" rtlCol="0" anchor="ctr">
            <a:spAutoFit/>
          </a:bodyPr>
          <a:lstStyle/>
          <a:p>
            <a:pPr algn="l"/>
            <a:r>
              <a:rPr lang="en-US" sz="600" spc="38" dirty="0" smtClean="0">
                <a:solidFill>
                  <a:schemeClr val="bg1">
                    <a:lumMod val="65000"/>
                  </a:schemeClr>
                </a:solidFill>
                <a:latin typeface="Arial" pitchFamily="34" charset="0"/>
                <a:cs typeface="Arial" pitchFamily="34" charset="0"/>
              </a:rPr>
              <a:t>Copyright</a:t>
            </a:r>
            <a:r>
              <a:rPr lang="en-US" sz="600" spc="38" baseline="0" dirty="0" smtClean="0">
                <a:solidFill>
                  <a:schemeClr val="bg1">
                    <a:lumMod val="65000"/>
                  </a:schemeClr>
                </a:solidFill>
                <a:latin typeface="Arial" pitchFamily="34" charset="0"/>
                <a:cs typeface="Arial" pitchFamily="34" charset="0"/>
              </a:rPr>
              <a:t> © 2020 Holland &amp; Knight LLP.  All Rights Reserved</a:t>
            </a:r>
            <a:endParaRPr lang="en-US" sz="600" spc="38" dirty="0">
              <a:solidFill>
                <a:schemeClr val="bg1">
                  <a:lumMod val="65000"/>
                </a:schemeClr>
              </a:solidFill>
              <a:latin typeface="Arial" pitchFamily="34" charset="0"/>
              <a:cs typeface="Arial" pitchFamily="34" charset="0"/>
            </a:endParaRPr>
          </a:p>
        </p:txBody>
      </p:sp>
      <p:sp>
        <p:nvSpPr>
          <p:cNvPr id="9" name="Picture Placeholder 4"/>
          <p:cNvSpPr>
            <a:spLocks noGrp="1"/>
          </p:cNvSpPr>
          <p:nvPr>
            <p:ph type="pic" sz="quarter" idx="13" hasCustomPrompt="1"/>
          </p:nvPr>
        </p:nvSpPr>
        <p:spPr>
          <a:xfrm>
            <a:off x="957759" y="716645"/>
            <a:ext cx="1926167" cy="742950"/>
          </a:xfrm>
        </p:spPr>
        <p:txBody>
          <a:bodyPr/>
          <a:lstStyle>
            <a:lvl1pPr marL="0" indent="0">
              <a:buNone/>
              <a:defRPr>
                <a:solidFill>
                  <a:schemeClr val="bg1"/>
                </a:solidFill>
              </a:defRPr>
            </a:lvl1pPr>
          </a:lstStyle>
          <a:p>
            <a:r>
              <a:rPr lang="en-US" dirty="0" smtClean="0"/>
              <a:t>Client logo</a:t>
            </a:r>
            <a:endParaRPr lang="en-US" dirty="0"/>
          </a:p>
        </p:txBody>
      </p:sp>
      <p:sp>
        <p:nvSpPr>
          <p:cNvPr id="2" name="Title 1"/>
          <p:cNvSpPr>
            <a:spLocks noGrp="1"/>
          </p:cNvSpPr>
          <p:nvPr>
            <p:ph type="ctrTitle"/>
          </p:nvPr>
        </p:nvSpPr>
        <p:spPr>
          <a:xfrm>
            <a:off x="914400" y="2176240"/>
            <a:ext cx="7385538" cy="772059"/>
          </a:xfrm>
        </p:spPr>
        <p:txBody>
          <a:bodyPr anchor="b">
            <a:normAutofit/>
          </a:bodyPr>
          <a:lstStyle>
            <a:lvl1pPr algn="l">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103396"/>
            <a:ext cx="7385538" cy="561546"/>
          </a:xfrm>
        </p:spPr>
        <p:txBody>
          <a:bodyPr>
            <a:normAutofit/>
          </a:bodyPr>
          <a:lstStyle>
            <a:lvl1pPr marL="0" indent="0" algn="l">
              <a:buNone/>
              <a:defRPr sz="16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0"/>
          <p:cNvSpPr>
            <a:spLocks noGrp="1"/>
          </p:cNvSpPr>
          <p:nvPr>
            <p:ph type="body" sz="quarter" idx="10" hasCustomPrompt="1"/>
          </p:nvPr>
        </p:nvSpPr>
        <p:spPr>
          <a:xfrm>
            <a:off x="949287" y="3757121"/>
            <a:ext cx="7052732" cy="560387"/>
          </a:xfrm>
          <a:prstGeom prst="rect">
            <a:avLst/>
          </a:prstGeom>
        </p:spPr>
        <p:txBody>
          <a:bodyPr vert="horz" lIns="0" tIns="45720" rIns="0" bIns="45720" rtlCol="0">
            <a:normAutofit/>
          </a:bodyPr>
          <a:lstStyle>
            <a:lvl1pPr marL="60325" indent="0" algn="l" defTabSz="685800" rtl="0" eaLnBrk="1" latinLnBrk="0" hangingPunct="1">
              <a:lnSpc>
                <a:spcPts val="1350"/>
              </a:lnSpc>
              <a:spcBef>
                <a:spcPct val="20000"/>
              </a:spcBef>
              <a:buFont typeface="Arial" pitchFamily="34" charset="0"/>
              <a:buNone/>
              <a:defRPr lang="en-US" sz="1100" b="0" i="0" kern="1200" baseline="0" smtClean="0">
                <a:solidFill>
                  <a:schemeClr val="bg1"/>
                </a:solidFill>
                <a:latin typeface="Century Gothic" panose="020B0502020202020204" pitchFamily="34" charset="0"/>
                <a:ea typeface="+mn-ea"/>
                <a:cs typeface="Arial" pitchFamily="34" charset="0"/>
              </a:defRPr>
            </a:lvl1pPr>
            <a:lvl2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2pPr>
            <a:lvl3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3pPr>
            <a:lvl4pPr marL="0" indent="0" algn="r" defTabSz="685800" rtl="0" eaLnBrk="1" latinLnBrk="0" hangingPunct="1">
              <a:lnSpc>
                <a:spcPts val="1350"/>
              </a:lnSpc>
              <a:spcBef>
                <a:spcPct val="20000"/>
              </a:spcBef>
              <a:buFont typeface="Arial" pitchFamily="34" charset="0"/>
              <a:buNone/>
              <a:defRPr lang="en-US" sz="1500" b="1" i="1" kern="1200" smtClean="0">
                <a:solidFill>
                  <a:schemeClr val="bg1"/>
                </a:solidFill>
                <a:latin typeface="Arial Narrow" pitchFamily="34" charset="0"/>
                <a:ea typeface="+mn-ea"/>
                <a:cs typeface="Arial" pitchFamily="34" charset="0"/>
              </a:defRPr>
            </a:lvl4pPr>
            <a:lvl5pPr marL="0" indent="0" algn="r" defTabSz="685800" rtl="0" eaLnBrk="1" latinLnBrk="0" hangingPunct="1">
              <a:lnSpc>
                <a:spcPts val="1350"/>
              </a:lnSpc>
              <a:spcBef>
                <a:spcPct val="20000"/>
              </a:spcBef>
              <a:buFont typeface="Arial" pitchFamily="34" charset="0"/>
              <a:buNone/>
              <a:defRPr lang="en-US" sz="1500" b="1" i="1" kern="1200" dirty="0" smtClean="0">
                <a:solidFill>
                  <a:schemeClr val="bg1"/>
                </a:solidFill>
                <a:latin typeface="Arial Narrow" pitchFamily="34" charset="0"/>
                <a:ea typeface="+mn-ea"/>
                <a:cs typeface="Arial" pitchFamily="34" charset="0"/>
              </a:defRPr>
            </a:lvl5pPr>
          </a:lstStyle>
          <a:p>
            <a:r>
              <a:rPr lang="en-US" dirty="0" smtClean="0"/>
              <a:t>Location, Date, Year</a:t>
            </a:r>
            <a:endParaRPr lang="en-US" dirty="0"/>
          </a:p>
        </p:txBody>
      </p:sp>
    </p:spTree>
    <p:extLst>
      <p:ext uri="{BB962C8B-B14F-4D97-AF65-F5344CB8AC3E}">
        <p14:creationId xmlns:p14="http://schemas.microsoft.com/office/powerpoint/2010/main" val="46412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Slide">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6929968" y="0"/>
            <a:ext cx="5262033" cy="6858000"/>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838201" y="365127"/>
            <a:ext cx="5873097"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1" y="1324599"/>
            <a:ext cx="5873097" cy="45951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812048" y="5919759"/>
            <a:ext cx="4114800" cy="365125"/>
          </a:xfrm>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46354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with Blue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7654"/>
          <a:stretch/>
        </p:blipFill>
        <p:spPr>
          <a:xfrm>
            <a:off x="1" y="-12309"/>
            <a:ext cx="12191999" cy="2218266"/>
          </a:xfrm>
          <a:prstGeom prst="rect">
            <a:avLst/>
          </a:prstGeom>
        </p:spPr>
      </p:pic>
      <p:sp>
        <p:nvSpPr>
          <p:cNvPr id="7" name="Picture Placeholder 5"/>
          <p:cNvSpPr>
            <a:spLocks noGrp="1"/>
          </p:cNvSpPr>
          <p:nvPr>
            <p:ph type="pic" sz="quarter" idx="13"/>
          </p:nvPr>
        </p:nvSpPr>
        <p:spPr>
          <a:xfrm>
            <a:off x="840376" y="0"/>
            <a:ext cx="3243072" cy="5541264"/>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4443815" y="809508"/>
            <a:ext cx="7007549" cy="779463"/>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43815" y="2512464"/>
            <a:ext cx="6071616" cy="44327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18449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at Top">
    <p:spTree>
      <p:nvGrpSpPr>
        <p:cNvPr id="1" name=""/>
        <p:cNvGrpSpPr/>
        <p:nvPr/>
      </p:nvGrpSpPr>
      <p:grpSpPr>
        <a:xfrm>
          <a:off x="0" y="0"/>
          <a:ext cx="0" cy="0"/>
          <a:chOff x="0" y="0"/>
          <a:chExt cx="0" cy="0"/>
        </a:xfrm>
      </p:grpSpPr>
      <p:sp>
        <p:nvSpPr>
          <p:cNvPr id="7" name="Picture Placeholder 5"/>
          <p:cNvSpPr>
            <a:spLocks noGrp="1"/>
          </p:cNvSpPr>
          <p:nvPr>
            <p:ph type="pic" sz="quarter" idx="13"/>
          </p:nvPr>
        </p:nvSpPr>
        <p:spPr>
          <a:xfrm>
            <a:off x="1" y="0"/>
            <a:ext cx="12192000" cy="3090672"/>
          </a:xfrm>
        </p:spPr>
        <p:txBody>
          <a:bodyPr anchor="ctr" anchorCtr="0"/>
          <a:lstStyle>
            <a:lvl1pPr marL="0" indent="0" algn="ctr">
              <a:buFontTx/>
              <a:buNone/>
              <a:defRPr/>
            </a:lvl1pPr>
          </a:lstStyle>
          <a:p>
            <a:r>
              <a:rPr lang="en-US" smtClean="0"/>
              <a:t>Click icon to add picture</a:t>
            </a:r>
            <a:endParaRPr lang="en-US" dirty="0"/>
          </a:p>
        </p:txBody>
      </p:sp>
      <p:sp>
        <p:nvSpPr>
          <p:cNvPr id="2" name="Title 1"/>
          <p:cNvSpPr>
            <a:spLocks noGrp="1"/>
          </p:cNvSpPr>
          <p:nvPr>
            <p:ph type="title"/>
          </p:nvPr>
        </p:nvSpPr>
        <p:spPr>
          <a:xfrm>
            <a:off x="826488" y="3258395"/>
            <a:ext cx="10527312" cy="7794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4203102"/>
            <a:ext cx="10515600" cy="19374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3557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p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443" b="10654"/>
          <a:stretch/>
        </p:blipFill>
        <p:spPr>
          <a:xfrm>
            <a:off x="967440" y="263267"/>
            <a:ext cx="10386359" cy="6093085"/>
          </a:xfrm>
          <a:prstGeom prst="rect">
            <a:avLst/>
          </a:prstGeom>
        </p:spPr>
      </p:pic>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849891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itle Side with Photo">
    <p:spTree>
      <p:nvGrpSpPr>
        <p:cNvPr id="1" name=""/>
        <p:cNvGrpSpPr/>
        <p:nvPr/>
      </p:nvGrpSpPr>
      <p:grpSpPr>
        <a:xfrm>
          <a:off x="0" y="0"/>
          <a:ext cx="0" cy="0"/>
          <a:chOff x="0" y="0"/>
          <a:chExt cx="0" cy="0"/>
        </a:xfrm>
      </p:grpSpPr>
      <p:sp>
        <p:nvSpPr>
          <p:cNvPr id="2" name="Title 1"/>
          <p:cNvSpPr>
            <a:spLocks noGrp="1"/>
          </p:cNvSpPr>
          <p:nvPr>
            <p:ph type="title"/>
          </p:nvPr>
        </p:nvSpPr>
        <p:spPr>
          <a:xfrm>
            <a:off x="839788" y="773394"/>
            <a:ext cx="3932237" cy="1600200"/>
          </a:xfrm>
        </p:spPr>
        <p:txBody>
          <a:bodyPr anchor="t"/>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9" y="6573"/>
            <a:ext cx="7008812" cy="4078224"/>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83189" y="4238715"/>
            <a:ext cx="6726177" cy="177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51733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Meet Our Team</a:t>
            </a:r>
            <a:endParaRPr lang="en-US" dirty="0"/>
          </a:p>
        </p:txBody>
      </p:sp>
      <p:sp>
        <p:nvSpPr>
          <p:cNvPr id="3" name="Picture Placeholder 2"/>
          <p:cNvSpPr>
            <a:spLocks noGrp="1"/>
          </p:cNvSpPr>
          <p:nvPr>
            <p:ph type="pic" idx="1"/>
          </p:nvPr>
        </p:nvSpPr>
        <p:spPr>
          <a:xfrm>
            <a:off x="1101005" y="1497618"/>
            <a:ext cx="1591056" cy="1591056"/>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690523" y="1497619"/>
            <a:ext cx="8125463" cy="43733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200" y="3218344"/>
            <a:ext cx="2116667" cy="344571"/>
          </a:xfrm>
        </p:spPr>
        <p:txBody>
          <a:bodyPr>
            <a:normAutofit/>
          </a:bodyPr>
          <a:lstStyle>
            <a:lvl1pPr marL="0" indent="0" algn="ctr">
              <a:buFontTx/>
              <a:buNone/>
              <a:defRPr sz="1400" b="1"/>
            </a:lvl1pPr>
          </a:lstStyle>
          <a:p>
            <a:pPr lvl="0"/>
            <a:r>
              <a:rPr lang="en-US" dirty="0" smtClean="0"/>
              <a:t>Name Here</a:t>
            </a:r>
          </a:p>
        </p:txBody>
      </p:sp>
      <p:cxnSp>
        <p:nvCxnSpPr>
          <p:cNvPr id="8" name="Straight Connector 7"/>
          <p:cNvCxnSpPr/>
          <p:nvPr userDrawn="1"/>
        </p:nvCxnSpPr>
        <p:spPr>
          <a:xfrm>
            <a:off x="838200" y="3683230"/>
            <a:ext cx="2116667" cy="0"/>
          </a:xfrm>
          <a:prstGeom prst="line">
            <a:avLst/>
          </a:prstGeom>
          <a:ln w="12700">
            <a:solidFill>
              <a:srgbClr val="19A3DD"/>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4" hasCustomPrompt="1"/>
          </p:nvPr>
        </p:nvSpPr>
        <p:spPr>
          <a:xfrm>
            <a:off x="838200" y="3835882"/>
            <a:ext cx="2116667" cy="1266825"/>
          </a:xfrm>
        </p:spPr>
        <p:txBody>
          <a:bodyPr>
            <a:normAutofit/>
          </a:bodyPr>
          <a:lstStyle>
            <a:lvl1pPr marL="0" indent="0" algn="ctr">
              <a:buFontTx/>
              <a:buNone/>
              <a:defRPr sz="1200">
                <a:solidFill>
                  <a:schemeClr val="bg2">
                    <a:lumMod val="50000"/>
                  </a:schemeClr>
                </a:solidFill>
              </a:defRPr>
            </a:lvl1pPr>
          </a:lstStyle>
          <a:p>
            <a:pPr lvl="0"/>
            <a:r>
              <a:rPr lang="en-US" dirty="0" smtClean="0"/>
              <a:t>Contact Info Here</a:t>
            </a:r>
          </a:p>
        </p:txBody>
      </p:sp>
      <p:cxnSp>
        <p:nvCxnSpPr>
          <p:cNvPr id="10" name="Straight Connector 9"/>
          <p:cNvCxnSpPr/>
          <p:nvPr userDrawn="1"/>
        </p:nvCxnSpPr>
        <p:spPr>
          <a:xfrm>
            <a:off x="3326063" y="1476857"/>
            <a:ext cx="0" cy="378618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069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ffice Layout">
    <p:spTree>
      <p:nvGrpSpPr>
        <p:cNvPr id="1" name=""/>
        <p:cNvGrpSpPr/>
        <p:nvPr/>
      </p:nvGrpSpPr>
      <p:grpSpPr>
        <a:xfrm>
          <a:off x="0" y="0"/>
          <a:ext cx="0" cy="0"/>
          <a:chOff x="0" y="0"/>
          <a:chExt cx="0" cy="0"/>
        </a:xfrm>
      </p:grpSpPr>
      <p:sp>
        <p:nvSpPr>
          <p:cNvPr id="7" name="Picture Placeholder 5"/>
          <p:cNvSpPr>
            <a:spLocks noGrp="1"/>
          </p:cNvSpPr>
          <p:nvPr>
            <p:ph type="pic" sz="quarter" idx="13" hasCustomPrompt="1"/>
          </p:nvPr>
        </p:nvSpPr>
        <p:spPr>
          <a:xfrm>
            <a:off x="1" y="0"/>
            <a:ext cx="12192000" cy="1517904"/>
          </a:xfrm>
        </p:spPr>
        <p:txBody>
          <a:bodyPr anchor="ctr" anchorCtr="0"/>
          <a:lstStyle>
            <a:lvl1pPr marL="0" indent="0" algn="ctr">
              <a:buFontTx/>
              <a:buNone/>
              <a:defRPr/>
            </a:lvl1pPr>
          </a:lstStyle>
          <a:p>
            <a:r>
              <a:rPr lang="en-US" dirty="0" smtClean="0"/>
              <a:t>Photo</a:t>
            </a:r>
            <a:endParaRPr lang="en-US" dirty="0"/>
          </a:p>
        </p:txBody>
      </p:sp>
      <p:sp>
        <p:nvSpPr>
          <p:cNvPr id="2" name="Title 1"/>
          <p:cNvSpPr>
            <a:spLocks noGrp="1"/>
          </p:cNvSpPr>
          <p:nvPr>
            <p:ph type="title" hasCustomPrompt="1"/>
          </p:nvPr>
        </p:nvSpPr>
        <p:spPr>
          <a:xfrm>
            <a:off x="826488" y="1677423"/>
            <a:ext cx="4335979" cy="779463"/>
          </a:xfrm>
        </p:spPr>
        <p:txBody>
          <a:bodyPr anchor="t">
            <a:normAutofit/>
          </a:bodyPr>
          <a:lstStyle>
            <a:lvl1pPr>
              <a:defRPr sz="2250"/>
            </a:lvl1pPr>
          </a:lstStyle>
          <a:p>
            <a:r>
              <a:rPr lang="en-US" dirty="0" smtClean="0"/>
              <a:t>Office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10" name="Text Placeholder 9"/>
          <p:cNvSpPr>
            <a:spLocks noGrp="1"/>
          </p:cNvSpPr>
          <p:nvPr>
            <p:ph type="body" sz="quarter" idx="15" hasCustomPrompt="1"/>
          </p:nvPr>
        </p:nvSpPr>
        <p:spPr>
          <a:xfrm>
            <a:off x="820089" y="2518340"/>
            <a:ext cx="4341572" cy="1156353"/>
          </a:xfrm>
        </p:spPr>
        <p:txBody>
          <a:bodyPr>
            <a:noAutofit/>
          </a:bodyPr>
          <a:lstStyle>
            <a:lvl1pPr marL="0" indent="0">
              <a:buFontTx/>
              <a:buNone/>
              <a:defRPr sz="1130"/>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Address/Phone</a:t>
            </a:r>
          </a:p>
        </p:txBody>
      </p:sp>
      <p:sp>
        <p:nvSpPr>
          <p:cNvPr id="11" name="Text Placeholder 9"/>
          <p:cNvSpPr>
            <a:spLocks noGrp="1"/>
          </p:cNvSpPr>
          <p:nvPr>
            <p:ph type="body" sz="quarter" idx="16" hasCustomPrompt="1"/>
          </p:nvPr>
        </p:nvSpPr>
        <p:spPr>
          <a:xfrm>
            <a:off x="820089" y="404804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2" name="Text Placeholder 9"/>
          <p:cNvSpPr>
            <a:spLocks noGrp="1"/>
          </p:cNvSpPr>
          <p:nvPr>
            <p:ph type="body" sz="quarter" idx="17" hasCustomPrompt="1"/>
          </p:nvPr>
        </p:nvSpPr>
        <p:spPr>
          <a:xfrm>
            <a:off x="820089" y="456933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3" name="Text Placeholder 9"/>
          <p:cNvSpPr>
            <a:spLocks noGrp="1"/>
          </p:cNvSpPr>
          <p:nvPr>
            <p:ph type="body" sz="quarter" idx="18" hasCustomPrompt="1"/>
          </p:nvPr>
        </p:nvSpPr>
        <p:spPr>
          <a:xfrm>
            <a:off x="820089" y="5218810"/>
            <a:ext cx="4341572" cy="412869"/>
          </a:xfrm>
        </p:spPr>
        <p:txBody>
          <a:bodyPr>
            <a:noAutofit/>
          </a:bodyPr>
          <a:lstStyle>
            <a:lvl1pPr marL="0" indent="0">
              <a:buFontTx/>
              <a:buNone/>
              <a:defRPr sz="12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4" name="Text Placeholder 9"/>
          <p:cNvSpPr>
            <a:spLocks noGrp="1"/>
          </p:cNvSpPr>
          <p:nvPr>
            <p:ph type="body" sz="quarter" idx="19" hasCustomPrompt="1"/>
          </p:nvPr>
        </p:nvSpPr>
        <p:spPr>
          <a:xfrm>
            <a:off x="820089" y="5740103"/>
            <a:ext cx="4341572" cy="412869"/>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Name/Email</a:t>
            </a:r>
          </a:p>
        </p:txBody>
      </p:sp>
      <p:sp>
        <p:nvSpPr>
          <p:cNvPr id="15" name="Text Placeholder 9"/>
          <p:cNvSpPr>
            <a:spLocks noGrp="1"/>
          </p:cNvSpPr>
          <p:nvPr>
            <p:ph type="body" sz="quarter" idx="20" hasCustomPrompt="1"/>
          </p:nvPr>
        </p:nvSpPr>
        <p:spPr>
          <a:xfrm>
            <a:off x="5707904" y="1673517"/>
            <a:ext cx="5948560" cy="412869"/>
          </a:xfrm>
        </p:spPr>
        <p:txBody>
          <a:bodyPr>
            <a:noAutofit/>
          </a:bodyPr>
          <a:lstStyle>
            <a:lvl1pPr marL="0" indent="0">
              <a:buFontTx/>
              <a:buNone/>
              <a:defRPr sz="1600">
                <a:solidFill>
                  <a:srgbClr val="012169"/>
                </a:solidFill>
                <a:latin typeface="Century Gothic" panose="020B0502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Title</a:t>
            </a:r>
          </a:p>
        </p:txBody>
      </p:sp>
      <p:sp>
        <p:nvSpPr>
          <p:cNvPr id="16" name="Text Placeholder 9"/>
          <p:cNvSpPr>
            <a:spLocks noGrp="1"/>
          </p:cNvSpPr>
          <p:nvPr>
            <p:ph type="body" sz="quarter" idx="21" hasCustomPrompt="1"/>
          </p:nvPr>
        </p:nvSpPr>
        <p:spPr>
          <a:xfrm>
            <a:off x="5707904" y="2185055"/>
            <a:ext cx="5948560" cy="3967916"/>
          </a:xfrm>
        </p:spPr>
        <p:txBody>
          <a:bodyPr>
            <a:noAutofit/>
          </a:bodyPr>
          <a:lstStyle>
            <a:lvl1pPr marL="0" indent="0">
              <a:buFontTx/>
              <a:buNone/>
              <a:defRPr sz="1130">
                <a:solidFill>
                  <a:schemeClr val="tx1"/>
                </a:solidFill>
                <a:latin typeface="Arial" panose="020B0604020202020204" pitchFamily="34" charset="0"/>
                <a:cs typeface="Arial" panose="020B0604020202020204" pitchFamily="34" charset="0"/>
              </a:defRPr>
            </a:lvl1pPr>
            <a:lvl2pPr marL="457200" indent="0">
              <a:buFontTx/>
              <a:buNone/>
              <a:defRPr sz="1130"/>
            </a:lvl2pPr>
            <a:lvl3pPr marL="914400" indent="0">
              <a:buFontTx/>
              <a:buNone/>
              <a:defRPr sz="1130"/>
            </a:lvl3pPr>
            <a:lvl4pPr marL="1371600" indent="0">
              <a:buFontTx/>
              <a:buNone/>
              <a:defRPr sz="1130"/>
            </a:lvl4pPr>
            <a:lvl5pPr marL="1828800" indent="0">
              <a:buFontTx/>
              <a:buNone/>
              <a:defRPr sz="1130"/>
            </a:lvl5pPr>
          </a:lstStyle>
          <a:p>
            <a:pPr lvl="0"/>
            <a:r>
              <a:rPr lang="en-US" dirty="0" smtClean="0"/>
              <a:t>Click to add text</a:t>
            </a:r>
          </a:p>
        </p:txBody>
      </p:sp>
      <p:cxnSp>
        <p:nvCxnSpPr>
          <p:cNvPr id="17" name="Straight Connector 16"/>
          <p:cNvCxnSpPr/>
          <p:nvPr userDrawn="1"/>
        </p:nvCxnSpPr>
        <p:spPr>
          <a:xfrm>
            <a:off x="5428835" y="1937678"/>
            <a:ext cx="12700" cy="3989112"/>
          </a:xfrm>
          <a:prstGeom prst="line">
            <a:avLst/>
          </a:prstGeom>
          <a:ln>
            <a:solidFill>
              <a:srgbClr val="002776"/>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34592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Item Infographic">
    <p:spTree>
      <p:nvGrpSpPr>
        <p:cNvPr id="1" name=""/>
        <p:cNvGrpSpPr/>
        <p:nvPr/>
      </p:nvGrpSpPr>
      <p:grpSpPr>
        <a:xfrm>
          <a:off x="0" y="0"/>
          <a:ext cx="0" cy="0"/>
          <a:chOff x="0" y="0"/>
          <a:chExt cx="0" cy="0"/>
        </a:xfrm>
      </p:grpSpPr>
      <p:sp>
        <p:nvSpPr>
          <p:cNvPr id="6" name="Rectangle 5"/>
          <p:cNvSpPr/>
          <p:nvPr userDrawn="1"/>
        </p:nvSpPr>
        <p:spPr>
          <a:xfrm>
            <a:off x="896761" y="1742188"/>
            <a:ext cx="2682240" cy="4050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97291"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4" name="Content Placeholder 3"/>
          <p:cNvSpPr>
            <a:spLocks noGrp="1"/>
          </p:cNvSpPr>
          <p:nvPr>
            <p:ph sz="quarter" idx="20" hasCustomPrompt="1"/>
          </p:nvPr>
        </p:nvSpPr>
        <p:spPr>
          <a:xfrm>
            <a:off x="1002708"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4748065" y="1742188"/>
            <a:ext cx="2682240" cy="4050792"/>
          </a:xfrm>
          <a:prstGeom prst="rect">
            <a:avLst/>
          </a:prstGeom>
          <a:solidFill>
            <a:srgbClr val="3275B5"/>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18" name="Text Placeholder 4"/>
          <p:cNvSpPr>
            <a:spLocks noGrp="1"/>
          </p:cNvSpPr>
          <p:nvPr>
            <p:ph type="body" sz="quarter" idx="21" hasCustomPrompt="1"/>
          </p:nvPr>
        </p:nvSpPr>
        <p:spPr>
          <a:xfrm>
            <a:off x="4748595"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4854012"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8736632" y="1742188"/>
            <a:ext cx="2682240" cy="4050792"/>
          </a:xfrm>
          <a:prstGeom prst="rect">
            <a:avLst/>
          </a:prstGeom>
          <a:solidFill>
            <a:srgbClr val="4EA6DA"/>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8736633" y="2079035"/>
            <a:ext cx="2681711"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8842049" y="3147127"/>
            <a:ext cx="2472584"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149775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ur Item Infographic">
    <p:spTree>
      <p:nvGrpSpPr>
        <p:cNvPr id="1" name=""/>
        <p:cNvGrpSpPr/>
        <p:nvPr/>
      </p:nvGrpSpPr>
      <p:grpSpPr>
        <a:xfrm>
          <a:off x="0" y="0"/>
          <a:ext cx="0" cy="0"/>
          <a:chOff x="0" y="0"/>
          <a:chExt cx="0" cy="0"/>
        </a:xfrm>
      </p:grpSpPr>
      <p:sp>
        <p:nvSpPr>
          <p:cNvPr id="6" name="Rectangle 5"/>
          <p:cNvSpPr/>
          <p:nvPr userDrawn="1"/>
        </p:nvSpPr>
        <p:spPr>
          <a:xfrm>
            <a:off x="820087" y="1742188"/>
            <a:ext cx="2257564" cy="40507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4" name="Content Placeholder 3"/>
          <p:cNvSpPr>
            <a:spLocks noGrp="1"/>
          </p:cNvSpPr>
          <p:nvPr>
            <p:ph sz="quarter" idx="20" hasCustomPrompt="1"/>
          </p:nvPr>
        </p:nvSpPr>
        <p:spPr>
          <a:xfrm>
            <a:off x="892839"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7" name="Rectangle 16"/>
          <p:cNvSpPr/>
          <p:nvPr userDrawn="1"/>
        </p:nvSpPr>
        <p:spPr>
          <a:xfrm>
            <a:off x="3725282" y="1742188"/>
            <a:ext cx="2257564" cy="4050792"/>
          </a:xfrm>
          <a:prstGeom prst="rect">
            <a:avLst/>
          </a:prstGeom>
          <a:solidFill>
            <a:srgbClr val="8E9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18" name="Text Placeholder 4"/>
          <p:cNvSpPr>
            <a:spLocks noGrp="1"/>
          </p:cNvSpPr>
          <p:nvPr>
            <p:ph type="body" sz="quarter" idx="21" hasCustomPrompt="1"/>
          </p:nvPr>
        </p:nvSpPr>
        <p:spPr>
          <a:xfrm>
            <a:off x="3725729"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19" name="Content Placeholder 3"/>
          <p:cNvSpPr>
            <a:spLocks noGrp="1"/>
          </p:cNvSpPr>
          <p:nvPr>
            <p:ph sz="quarter" idx="22" hasCustomPrompt="1"/>
          </p:nvPr>
        </p:nvSpPr>
        <p:spPr>
          <a:xfrm>
            <a:off x="3798034"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20" name="Rectangle 19"/>
          <p:cNvSpPr/>
          <p:nvPr userDrawn="1"/>
        </p:nvSpPr>
        <p:spPr>
          <a:xfrm>
            <a:off x="6630477" y="1742188"/>
            <a:ext cx="2257564" cy="4050792"/>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6630394"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2" name="Content Placeholder 3"/>
          <p:cNvSpPr>
            <a:spLocks noGrp="1"/>
          </p:cNvSpPr>
          <p:nvPr>
            <p:ph sz="quarter" idx="24" hasCustomPrompt="1"/>
          </p:nvPr>
        </p:nvSpPr>
        <p:spPr>
          <a:xfrm>
            <a:off x="6702699"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sp>
        <p:nvSpPr>
          <p:cNvPr id="14" name="Rectangle 13"/>
          <p:cNvSpPr/>
          <p:nvPr userDrawn="1"/>
        </p:nvSpPr>
        <p:spPr>
          <a:xfrm>
            <a:off x="9376525" y="1742188"/>
            <a:ext cx="2257564" cy="4050792"/>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Text Placeholder 4"/>
          <p:cNvSpPr>
            <a:spLocks noGrp="1"/>
          </p:cNvSpPr>
          <p:nvPr>
            <p:ph type="body" sz="quarter" idx="25" hasCustomPrompt="1"/>
          </p:nvPr>
        </p:nvSpPr>
        <p:spPr>
          <a:xfrm>
            <a:off x="9376442" y="2079035"/>
            <a:ext cx="2257119" cy="606752"/>
          </a:xfrm>
          <a:noFill/>
        </p:spPr>
        <p:txBody>
          <a:bodyPr>
            <a:normAutofit/>
          </a:bodyPr>
          <a:lstStyle>
            <a:lvl1pPr marL="0" indent="0" algn="ctr">
              <a:buFontTx/>
              <a:buNone/>
              <a:defRPr sz="1600" b="1">
                <a:solidFill>
                  <a:schemeClr val="bg1"/>
                </a:solidFill>
              </a:defRPr>
            </a:lvl1pPr>
          </a:lstStyle>
          <a:p>
            <a:pPr lvl="0"/>
            <a:r>
              <a:rPr lang="en-US" dirty="0" smtClean="0"/>
              <a:t>Heading</a:t>
            </a:r>
          </a:p>
        </p:txBody>
      </p:sp>
      <p:sp>
        <p:nvSpPr>
          <p:cNvPr id="23" name="Content Placeholder 3"/>
          <p:cNvSpPr>
            <a:spLocks noGrp="1"/>
          </p:cNvSpPr>
          <p:nvPr>
            <p:ph sz="quarter" idx="26" hasCustomPrompt="1"/>
          </p:nvPr>
        </p:nvSpPr>
        <p:spPr>
          <a:xfrm>
            <a:off x="9448747" y="3147127"/>
            <a:ext cx="2081103" cy="2333135"/>
          </a:xfrm>
        </p:spPr>
        <p:txBody>
          <a:bodyPr/>
          <a:lstStyle>
            <a:lvl1pPr marL="0" indent="0" algn="ctr">
              <a:buFontTx/>
              <a:buNone/>
              <a:defRPr>
                <a:solidFill>
                  <a:schemeClr val="bg1"/>
                </a:solidFill>
              </a:defRPr>
            </a:lvl1pPr>
          </a:lstStyle>
          <a:p>
            <a:pPr lvl="0"/>
            <a:r>
              <a:rPr lang="en-US" dirty="0" smtClean="0"/>
              <a:t>Click to add text</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4233435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20" name="Rectangle 19"/>
          <p:cNvSpPr/>
          <p:nvPr userDrawn="1"/>
        </p:nvSpPr>
        <p:spPr>
          <a:xfrm>
            <a:off x="4934256" y="3127566"/>
            <a:ext cx="6419545" cy="1243584"/>
          </a:xfrm>
          <a:prstGeom prst="rect">
            <a:avLst/>
          </a:prstGeom>
          <a:solidFill>
            <a:srgbClr val="A4D1E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21" name="Text Placeholder 4"/>
          <p:cNvSpPr>
            <a:spLocks noGrp="1"/>
          </p:cNvSpPr>
          <p:nvPr>
            <p:ph type="body" sz="quarter" idx="23" hasCustomPrompt="1"/>
          </p:nvPr>
        </p:nvSpPr>
        <p:spPr>
          <a:xfrm>
            <a:off x="5222937" y="3270225"/>
            <a:ext cx="6006168"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14" name="Rectangle 13"/>
          <p:cNvSpPr/>
          <p:nvPr userDrawn="1"/>
        </p:nvSpPr>
        <p:spPr>
          <a:xfrm>
            <a:off x="4934256" y="1640793"/>
            <a:ext cx="6419545" cy="1243584"/>
          </a:xfrm>
          <a:prstGeom prst="rect">
            <a:avLst/>
          </a:prstGeom>
          <a:solidFill>
            <a:srgbClr val="80ABDB"/>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15" name="Text Placeholder 4"/>
          <p:cNvSpPr>
            <a:spLocks noGrp="1"/>
          </p:cNvSpPr>
          <p:nvPr>
            <p:ph type="body" sz="quarter" idx="25" hasCustomPrompt="1"/>
          </p:nvPr>
        </p:nvSpPr>
        <p:spPr>
          <a:xfrm>
            <a:off x="5200651" y="1755450"/>
            <a:ext cx="6028455" cy="606752"/>
          </a:xfrm>
          <a:noFill/>
        </p:spPr>
        <p:txBody>
          <a:bodyPr>
            <a:normAutofit/>
          </a:bodyPr>
          <a:lstStyle>
            <a:lvl1pPr marL="0" indent="0" algn="l">
              <a:buFontTx/>
              <a:buNone/>
              <a:defRPr sz="1600" b="1">
                <a:solidFill>
                  <a:schemeClr val="bg1"/>
                </a:solidFill>
              </a:defRPr>
            </a:lvl1pPr>
          </a:lstStyle>
          <a:p>
            <a:pPr lvl="0"/>
            <a:r>
              <a:rPr lang="en-US" dirty="0" smtClean="0"/>
              <a:t>Click to add text</a:t>
            </a:r>
          </a:p>
        </p:txBody>
      </p:sp>
      <p:sp>
        <p:nvSpPr>
          <p:cNvPr id="24" name="Rectangle 23"/>
          <p:cNvSpPr/>
          <p:nvPr userDrawn="1"/>
        </p:nvSpPr>
        <p:spPr>
          <a:xfrm rot="5400000">
            <a:off x="7524443" y="2153979"/>
            <a:ext cx="1239171" cy="6419545"/>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3" hasCustomPrompt="1"/>
          </p:nvPr>
        </p:nvSpPr>
        <p:spPr>
          <a:xfrm>
            <a:off x="5200651" y="4895504"/>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99836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3211726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ur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12" name="Rectangle 11"/>
          <p:cNvSpPr/>
          <p:nvPr userDrawn="1"/>
        </p:nvSpPr>
        <p:spPr>
          <a:xfrm rot="5400000">
            <a:off x="7793255" y="1890607"/>
            <a:ext cx="930344" cy="6432807"/>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rot="5400000">
            <a:off x="7799781" y="844150"/>
            <a:ext cx="930344" cy="6432807"/>
          </a:xfrm>
          <a:prstGeom prst="rect">
            <a:avLst/>
          </a:prstGeom>
          <a:solidFill>
            <a:srgbClr val="A4D1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rot="5400000">
            <a:off x="7799781" y="-193029"/>
            <a:ext cx="930344" cy="6432807"/>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userDrawn="1"/>
        </p:nvSpPr>
        <p:spPr>
          <a:xfrm rot="5400000">
            <a:off x="7793152" y="-1225729"/>
            <a:ext cx="930344" cy="6419551"/>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 Placeholder 2"/>
          <p:cNvSpPr>
            <a:spLocks noGrp="1"/>
          </p:cNvSpPr>
          <p:nvPr>
            <p:ph type="body" idx="11" hasCustomPrompt="1"/>
          </p:nvPr>
        </p:nvSpPr>
        <p:spPr>
          <a:xfrm>
            <a:off x="5314946" y="1679059"/>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2" name="Text Placeholder 2"/>
          <p:cNvSpPr>
            <a:spLocks noGrp="1"/>
          </p:cNvSpPr>
          <p:nvPr>
            <p:ph type="body" idx="15" hasCustomPrompt="1"/>
          </p:nvPr>
        </p:nvSpPr>
        <p:spPr>
          <a:xfrm>
            <a:off x="5314946" y="2720123"/>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3" name="Text Placeholder 2"/>
          <p:cNvSpPr>
            <a:spLocks noGrp="1"/>
          </p:cNvSpPr>
          <p:nvPr>
            <p:ph type="body" idx="13" hasCustomPrompt="1"/>
          </p:nvPr>
        </p:nvSpPr>
        <p:spPr>
          <a:xfrm>
            <a:off x="5314946" y="3766580"/>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6" name="Text Placeholder 2"/>
          <p:cNvSpPr>
            <a:spLocks noGrp="1"/>
          </p:cNvSpPr>
          <p:nvPr>
            <p:ph type="body" idx="16" hasCustomPrompt="1"/>
          </p:nvPr>
        </p:nvSpPr>
        <p:spPr>
          <a:xfrm>
            <a:off x="5314946" y="4795566"/>
            <a:ext cx="6028455" cy="481750"/>
          </a:xfrm>
        </p:spPr>
        <p:txBody>
          <a:bodyPr anchor="t">
            <a:noAutofit/>
          </a:bodyPr>
          <a:lstStyle>
            <a:lvl1pPr marL="0" indent="0" algn="l">
              <a:lnSpc>
                <a:spcPts val="18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1329639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Five Item Horizontal 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777240"/>
          </a:xfrm>
        </p:spPr>
        <p:txBody>
          <a:bodyPr/>
          <a:lstStyle>
            <a:lvl1pPr>
              <a:defRPr/>
            </a:lvl1pPr>
          </a:lstStyle>
          <a:p>
            <a:r>
              <a:rPr lang="en-US" dirty="0" smtClean="0"/>
              <a:t>Slide Title</a:t>
            </a:r>
            <a:endParaRPr lang="en-US" dirty="0"/>
          </a:p>
        </p:txBody>
      </p:sp>
      <p:sp>
        <p:nvSpPr>
          <p:cNvPr id="9" name="Slide Number Placeholder 8"/>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a:p>
        </p:txBody>
      </p:sp>
      <p:sp>
        <p:nvSpPr>
          <p:cNvPr id="5" name="Text Placeholder 4"/>
          <p:cNvSpPr>
            <a:spLocks noGrp="1"/>
          </p:cNvSpPr>
          <p:nvPr>
            <p:ph type="body" sz="quarter" idx="14" hasCustomPrompt="1"/>
          </p:nvPr>
        </p:nvSpPr>
        <p:spPr>
          <a:xfrm>
            <a:off x="820534" y="1640793"/>
            <a:ext cx="3862561" cy="4342544"/>
          </a:xfrm>
          <a:noFill/>
        </p:spPr>
        <p:txBody>
          <a:bodyPr>
            <a:normAutofit/>
          </a:bodyPr>
          <a:lstStyle>
            <a:lvl1pPr marL="0" indent="0" algn="l">
              <a:buFontTx/>
              <a:buNone/>
              <a:defRPr sz="1350" b="0">
                <a:solidFill>
                  <a:schemeClr val="tx1"/>
                </a:solidFill>
              </a:defRPr>
            </a:lvl1pPr>
          </a:lstStyle>
          <a:p>
            <a:pPr lvl="0"/>
            <a:r>
              <a:rPr lang="en-US" dirty="0" smtClean="0"/>
              <a:t>Edit Master Styles</a:t>
            </a:r>
          </a:p>
        </p:txBody>
      </p:sp>
      <p:sp>
        <p:nvSpPr>
          <p:cNvPr id="14" name="Rectangle 13"/>
          <p:cNvSpPr/>
          <p:nvPr userDrawn="1"/>
        </p:nvSpPr>
        <p:spPr>
          <a:xfrm rot="5400000">
            <a:off x="7861153" y="2204098"/>
            <a:ext cx="794342" cy="6419547"/>
          </a:xfrm>
          <a:prstGeom prst="rect">
            <a:avLst/>
          </a:prstGeom>
          <a:solidFill>
            <a:srgbClr val="285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userDrawn="1"/>
        </p:nvSpPr>
        <p:spPr>
          <a:xfrm rot="5400000">
            <a:off x="7864521" y="1352496"/>
            <a:ext cx="794342" cy="6426283"/>
          </a:xfrm>
          <a:prstGeom prst="rect">
            <a:avLst/>
          </a:prstGeom>
          <a:solidFill>
            <a:srgbClr val="327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userDrawn="1"/>
        </p:nvSpPr>
        <p:spPr>
          <a:xfrm rot="5400000">
            <a:off x="7857890" y="511733"/>
            <a:ext cx="794342" cy="6426075"/>
          </a:xfrm>
          <a:prstGeom prst="rect">
            <a:avLst/>
          </a:prstGeom>
          <a:solidFill>
            <a:srgbClr val="4EA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rot="5400000">
            <a:off x="7864521" y="-340833"/>
            <a:ext cx="794342" cy="6439335"/>
          </a:xfrm>
          <a:prstGeom prst="rect">
            <a:avLst/>
          </a:prstGeom>
          <a:solidFill>
            <a:srgbClr val="80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userDrawn="1"/>
        </p:nvSpPr>
        <p:spPr>
          <a:xfrm rot="5400000">
            <a:off x="7857892" y="-1175073"/>
            <a:ext cx="794342" cy="6426076"/>
          </a:xfrm>
          <a:prstGeom prst="rect">
            <a:avLst/>
          </a:prstGeom>
          <a:solidFill>
            <a:srgbClr val="8E9F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 Placeholder 2"/>
          <p:cNvSpPr>
            <a:spLocks noGrp="1"/>
          </p:cNvSpPr>
          <p:nvPr>
            <p:ph type="body" idx="11" hasCustomPrompt="1"/>
          </p:nvPr>
        </p:nvSpPr>
        <p:spPr>
          <a:xfrm>
            <a:off x="5314947" y="1786910"/>
            <a:ext cx="6028455" cy="481750"/>
          </a:xfrm>
        </p:spPr>
        <p:txBody>
          <a:bodyPr anchor="t">
            <a:noAutofit/>
          </a:bodyPr>
          <a:lstStyle>
            <a:lvl1pPr marL="0" indent="0" algn="l">
              <a:lnSpc>
                <a:spcPct val="100000"/>
              </a:lnSpc>
              <a:spcAft>
                <a:spcPts val="0"/>
              </a:spcAft>
              <a:buNone/>
              <a:defRPr sz="1500" b="1">
                <a:solidFill>
                  <a:schemeClr val="bg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text</a:t>
            </a:r>
          </a:p>
        </p:txBody>
      </p:sp>
      <p:sp>
        <p:nvSpPr>
          <p:cNvPr id="27" name="Text Placeholder 2"/>
          <p:cNvSpPr>
            <a:spLocks noGrp="1"/>
          </p:cNvSpPr>
          <p:nvPr>
            <p:ph type="body" idx="15" hasCustomPrompt="1"/>
          </p:nvPr>
        </p:nvSpPr>
        <p:spPr>
          <a:xfrm>
            <a:off x="5314947" y="2637206"/>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8" name="Text Placeholder 2"/>
          <p:cNvSpPr>
            <a:spLocks noGrp="1"/>
          </p:cNvSpPr>
          <p:nvPr>
            <p:ph type="body" idx="13" hasCustomPrompt="1"/>
          </p:nvPr>
        </p:nvSpPr>
        <p:spPr>
          <a:xfrm>
            <a:off x="5314947" y="3480369"/>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29" name="Text Placeholder 2"/>
          <p:cNvSpPr>
            <a:spLocks noGrp="1"/>
          </p:cNvSpPr>
          <p:nvPr>
            <p:ph type="body" idx="16" hasCustomPrompt="1"/>
          </p:nvPr>
        </p:nvSpPr>
        <p:spPr>
          <a:xfrm>
            <a:off x="5314947" y="4318940"/>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sp>
        <p:nvSpPr>
          <p:cNvPr id="30" name="Text Placeholder 2"/>
          <p:cNvSpPr>
            <a:spLocks noGrp="1"/>
          </p:cNvSpPr>
          <p:nvPr>
            <p:ph type="body" idx="17" hasCustomPrompt="1"/>
          </p:nvPr>
        </p:nvSpPr>
        <p:spPr>
          <a:xfrm>
            <a:off x="5314947" y="5180698"/>
            <a:ext cx="6028455" cy="481750"/>
          </a:xfrm>
        </p:spPr>
        <p:txBody>
          <a:bodyPr anchor="t">
            <a:noAutofit/>
          </a:bodyPr>
          <a:lstStyle>
            <a:lvl1pPr marL="0" indent="0" algn="l">
              <a:lnSpc>
                <a:spcPts val="1800"/>
              </a:lnSpc>
              <a:spcAft>
                <a:spcPts val="0"/>
              </a:spcAft>
              <a:buNone/>
              <a:defRPr lang="en-US" sz="1500" b="1" kern="1200" dirty="0" smtClean="0">
                <a:solidFill>
                  <a:schemeClr val="bg1"/>
                </a:solidFill>
                <a:latin typeface="Century Gothic" panose="020B0502020202020204" pitchFamily="34" charset="0"/>
                <a:ea typeface="+mn-ea"/>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914400" rtl="0" eaLnBrk="1" latinLnBrk="0" hangingPunct="1">
              <a:lnSpc>
                <a:spcPct val="100000"/>
              </a:lnSpc>
              <a:spcBef>
                <a:spcPts val="600"/>
              </a:spcBef>
              <a:spcAft>
                <a:spcPts val="0"/>
              </a:spcAft>
              <a:buClr>
                <a:srgbClr val="00A9E0"/>
              </a:buClr>
              <a:buFont typeface="Arial" panose="020B0604020202020204" pitchFamily="34" charset="0"/>
              <a:buNone/>
            </a:pPr>
            <a:r>
              <a:rPr lang="en-US" dirty="0" smtClean="0"/>
              <a:t>Click to add text</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334603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enter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2700"/>
            </a:lvl1pPr>
          </a:lstStyle>
          <a:p>
            <a:r>
              <a:rPr lang="en-US" dirty="0" smtClean="0"/>
              <a:t>Slide Title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Text Placeholder 6"/>
          <p:cNvSpPr>
            <a:spLocks noGrp="1"/>
          </p:cNvSpPr>
          <p:nvPr>
            <p:ph type="body" sz="quarter" idx="13" hasCustomPrompt="1"/>
          </p:nvPr>
        </p:nvSpPr>
        <p:spPr>
          <a:xfrm>
            <a:off x="838200" y="1295400"/>
            <a:ext cx="10515600" cy="1106488"/>
          </a:xfrm>
        </p:spPr>
        <p:txBody>
          <a:bodyPr>
            <a:normAutofit/>
          </a:bodyPr>
          <a:lstStyle>
            <a:lvl1pPr marL="0" indent="0" algn="ctr">
              <a:buFontTx/>
              <a:buNone/>
              <a:defRPr sz="1800">
                <a:solidFill>
                  <a:srgbClr val="012169"/>
                </a:solidFill>
                <a:latin typeface="Century Gothic" panose="020B0502020202020204" pitchFamily="34" charset="0"/>
              </a:defRPr>
            </a:lvl1pPr>
          </a:lstStyle>
          <a:p>
            <a:pPr lvl="0"/>
            <a:r>
              <a:rPr lang="en-US" dirty="0" smtClean="0"/>
              <a:t>Subtitle</a:t>
            </a:r>
          </a:p>
        </p:txBody>
      </p:sp>
    </p:spTree>
    <p:extLst>
      <p:ext uri="{BB962C8B-B14F-4D97-AF65-F5344CB8AC3E}">
        <p14:creationId xmlns:p14="http://schemas.microsoft.com/office/powerpoint/2010/main" val="49624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324600"/>
            <a:ext cx="10515600" cy="580401"/>
          </a:xfrm>
        </p:spPr>
        <p:txBody>
          <a:bodyPr/>
          <a:lstStyle>
            <a:lvl1pPr marL="0" indent="0">
              <a:buFontTx/>
              <a:buNone/>
              <a:defRPr b="1">
                <a:solidFill>
                  <a:srgbClr val="012169"/>
                </a:solidFill>
                <a:latin typeface="Arial Narrow" panose="020B0606020202030204" pitchFamily="34" charset="0"/>
              </a:defRPr>
            </a:lvl1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7" name="Chart Placeholder 6"/>
          <p:cNvSpPr>
            <a:spLocks noGrp="1"/>
          </p:cNvSpPr>
          <p:nvPr>
            <p:ph type="chart" sz="quarter" idx="13"/>
          </p:nvPr>
        </p:nvSpPr>
        <p:spPr>
          <a:xfrm>
            <a:off x="838200" y="2466976"/>
            <a:ext cx="10515600" cy="3638549"/>
          </a:xfrm>
        </p:spPr>
        <p:txBody>
          <a:bodyPr/>
          <a:lstStyle>
            <a:lvl1pPr marL="0" indent="0">
              <a:buFontTx/>
              <a:buNone/>
              <a:defRPr/>
            </a:lvl1pPr>
          </a:lstStyle>
          <a:p>
            <a:r>
              <a:rPr lang="en-US" smtClean="0"/>
              <a:t>Click icon to add chart</a:t>
            </a:r>
            <a:endParaRPr lang="en-US" dirty="0"/>
          </a:p>
        </p:txBody>
      </p:sp>
      <p:sp>
        <p:nvSpPr>
          <p:cNvPr id="9" name="Text Placeholder 8"/>
          <p:cNvSpPr>
            <a:spLocks noGrp="1"/>
          </p:cNvSpPr>
          <p:nvPr>
            <p:ph type="body" sz="quarter" idx="14" hasCustomPrompt="1"/>
          </p:nvPr>
        </p:nvSpPr>
        <p:spPr>
          <a:xfrm>
            <a:off x="838200" y="1981201"/>
            <a:ext cx="10515600" cy="409575"/>
          </a:xfrm>
        </p:spPr>
        <p:txBody>
          <a:bodyPr>
            <a:normAutofit/>
          </a:bodyPr>
          <a:lstStyle>
            <a:lvl1pPr marL="0" indent="0">
              <a:buFontTx/>
              <a:buNone/>
              <a:defRPr sz="1350" b="1" baseline="0"/>
            </a:lvl1pPr>
          </a:lstStyle>
          <a:p>
            <a:pPr lvl="0"/>
            <a:r>
              <a:rPr lang="en-US" dirty="0" smtClean="0"/>
              <a:t>Chart Title</a:t>
            </a:r>
          </a:p>
        </p:txBody>
      </p:sp>
    </p:spTree>
    <p:extLst>
      <p:ext uri="{BB962C8B-B14F-4D97-AF65-F5344CB8AC3E}">
        <p14:creationId xmlns:p14="http://schemas.microsoft.com/office/powerpoint/2010/main" val="137429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2176240"/>
            <a:ext cx="10363200" cy="772059"/>
          </a:xfrm>
        </p:spPr>
        <p:txBody>
          <a:bodyPr anchor="b">
            <a:normAutofit/>
          </a:bodyPr>
          <a:lstStyle>
            <a:lvl1pPr algn="ctr">
              <a:defRPr sz="3200">
                <a:solidFill>
                  <a:schemeClr val="bg1"/>
                </a:solidFill>
              </a:defRPr>
            </a:lvl1pPr>
          </a:lstStyle>
          <a:p>
            <a:r>
              <a:rPr lang="en-US" dirty="0" smtClean="0"/>
              <a:t>Section Title</a:t>
            </a:r>
            <a:endParaRPr lang="en-US" dirty="0"/>
          </a:p>
        </p:txBody>
      </p:sp>
      <p:sp>
        <p:nvSpPr>
          <p:cNvPr id="3" name="Subtitle 2"/>
          <p:cNvSpPr>
            <a:spLocks noGrp="1"/>
          </p:cNvSpPr>
          <p:nvPr>
            <p:ph type="subTitle" idx="1"/>
          </p:nvPr>
        </p:nvSpPr>
        <p:spPr>
          <a:xfrm>
            <a:off x="914400" y="3103396"/>
            <a:ext cx="10363200" cy="561546"/>
          </a:xfrm>
        </p:spPr>
        <p:txBody>
          <a:bodyPr>
            <a:normAutofit/>
          </a:bodyPr>
          <a:lstStyle>
            <a:lvl1pPr marL="0" indent="0" algn="ctr">
              <a:buNone/>
              <a:defRPr sz="1800" b="1">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45008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839787" y="1994838"/>
            <a:ext cx="2148840" cy="214884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3606801" y="1994841"/>
            <a:ext cx="8209185" cy="2100909"/>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tx1"/>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81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o Slide with Social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11069577" cy="768096"/>
          </a:xfrm>
        </p:spPr>
        <p:txBody>
          <a:bodyPr anchor="t"/>
          <a:lstStyle>
            <a:lvl1pPr>
              <a:defRPr sz="3200"/>
            </a:lvl1pPr>
          </a:lstStyle>
          <a:p>
            <a:r>
              <a:rPr lang="en-US" dirty="0" smtClean="0"/>
              <a:t>Bio Slide Sample</a:t>
            </a:r>
            <a:endParaRPr lang="en-US" dirty="0"/>
          </a:p>
        </p:txBody>
      </p:sp>
      <p:sp>
        <p:nvSpPr>
          <p:cNvPr id="3" name="Picture Placeholder 2"/>
          <p:cNvSpPr>
            <a:spLocks noGrp="1"/>
          </p:cNvSpPr>
          <p:nvPr>
            <p:ph type="pic" idx="1" hasCustomPrompt="1"/>
          </p:nvPr>
        </p:nvSpPr>
        <p:spPr>
          <a:xfrm>
            <a:off x="839787" y="1994838"/>
            <a:ext cx="2148840" cy="2148840"/>
          </a:xfr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a:defRPr lang="en-US" sz="1200" dirty="0">
                <a:latin typeface="+mn-lt"/>
                <a:cs typeface="+mn-cs"/>
              </a:defRPr>
            </a:lvl1pPr>
          </a:lstStyle>
          <a:p>
            <a:pPr marL="0" lvl="0" indent="0" algn="ctr" defTabSz="685800">
              <a:lnSpc>
                <a:spcPts val="2200"/>
              </a:lnSpc>
              <a:spcBef>
                <a:spcPct val="20000"/>
              </a:spcBef>
              <a:buClr>
                <a:srgbClr val="19A3DD"/>
              </a:buClr>
              <a:buNone/>
            </a:pPr>
            <a:r>
              <a:rPr lang="en-US" dirty="0" smtClean="0"/>
              <a:t>Insert Photo Here</a:t>
            </a:r>
            <a:endParaRPr lang="en-US" dirty="0"/>
          </a:p>
        </p:txBody>
      </p:sp>
      <p:sp>
        <p:nvSpPr>
          <p:cNvPr id="4" name="Text Placeholder 3"/>
          <p:cNvSpPr>
            <a:spLocks noGrp="1"/>
          </p:cNvSpPr>
          <p:nvPr>
            <p:ph type="body" sz="half" idx="2" hasCustomPrompt="1"/>
          </p:nvPr>
        </p:nvSpPr>
        <p:spPr>
          <a:xfrm>
            <a:off x="3606801" y="1994841"/>
            <a:ext cx="8209185" cy="1632915"/>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sz="105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marL="0" marR="0" lvl="0" indent="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None/>
              <a:tabLst/>
              <a:defRPr/>
            </a:pPr>
            <a:r>
              <a:rPr lang="en-US" dirty="0" smtClean="0"/>
              <a:t>Insert your bio here</a:t>
            </a:r>
          </a:p>
          <a:p>
            <a:pPr lvl="0"/>
            <a:endParaRPr lang="en-US" dirty="0" smtClean="0"/>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
        <p:nvSpPr>
          <p:cNvPr id="6" name="Text Placeholder 7"/>
          <p:cNvSpPr>
            <a:spLocks noGrp="1"/>
          </p:cNvSpPr>
          <p:nvPr>
            <p:ph type="body" sz="quarter" idx="13" hasCustomPrompt="1"/>
          </p:nvPr>
        </p:nvSpPr>
        <p:spPr>
          <a:xfrm>
            <a:off x="838199" y="1497619"/>
            <a:ext cx="4813300" cy="344571"/>
          </a:xfrm>
        </p:spPr>
        <p:txBody>
          <a:bodyPr>
            <a:normAutofit/>
          </a:bodyPr>
          <a:lstStyle>
            <a:lvl1pPr marL="0" indent="0" algn="l">
              <a:buFontTx/>
              <a:buNone/>
              <a:defRPr sz="1400" b="1"/>
            </a:lvl1pPr>
          </a:lstStyle>
          <a:p>
            <a:pPr lvl="0"/>
            <a:r>
              <a:rPr lang="en-US" dirty="0" smtClean="0"/>
              <a:t>Insert Name Here</a:t>
            </a:r>
          </a:p>
        </p:txBody>
      </p:sp>
      <p:sp>
        <p:nvSpPr>
          <p:cNvPr id="9" name="Text Placeholder 11"/>
          <p:cNvSpPr>
            <a:spLocks noGrp="1"/>
          </p:cNvSpPr>
          <p:nvPr>
            <p:ph type="body" sz="quarter" idx="14" hasCustomPrompt="1"/>
          </p:nvPr>
        </p:nvSpPr>
        <p:spPr>
          <a:xfrm>
            <a:off x="838200" y="4219575"/>
            <a:ext cx="2116667" cy="1651386"/>
          </a:xfrm>
        </p:spPr>
        <p:txBody>
          <a:bodyPr>
            <a:normAutofit/>
          </a:bodyPr>
          <a:lstStyle>
            <a:lvl1pPr marL="0" indent="0" algn="l">
              <a:buFontTx/>
              <a:buNone/>
              <a:defRPr sz="980" baseline="0">
                <a:solidFill>
                  <a:schemeClr val="bg2">
                    <a:lumMod val="50000"/>
                  </a:schemeClr>
                </a:solidFill>
                <a:latin typeface="Century Gothic" panose="020B0502020202020204" pitchFamily="34" charset="0"/>
              </a:defRPr>
            </a:lvl1pPr>
          </a:lstStyle>
          <a:p>
            <a:pPr lvl="0"/>
            <a:r>
              <a:rPr lang="en-US" dirty="0" smtClean="0"/>
              <a:t>Name</a:t>
            </a:r>
          </a:p>
          <a:p>
            <a:pPr lvl="0"/>
            <a:r>
              <a:rPr lang="en-US" dirty="0" smtClean="0"/>
              <a:t>Title</a:t>
            </a:r>
          </a:p>
          <a:p>
            <a:pPr lvl="0"/>
            <a:r>
              <a:rPr lang="en-US" dirty="0" smtClean="0"/>
              <a:t>Phone</a:t>
            </a:r>
          </a:p>
          <a:p>
            <a:pPr lvl="0"/>
            <a:r>
              <a:rPr lang="en-US" dirty="0" smtClean="0"/>
              <a:t>Email</a:t>
            </a:r>
          </a:p>
          <a:p>
            <a:pPr lvl="0"/>
            <a:r>
              <a:rPr lang="en-US" dirty="0" smtClean="0"/>
              <a:t>City, State</a:t>
            </a:r>
          </a:p>
        </p:txBody>
      </p:sp>
      <p:sp>
        <p:nvSpPr>
          <p:cNvPr id="10" name="Text Placeholder 3"/>
          <p:cNvSpPr>
            <a:spLocks noGrp="1"/>
          </p:cNvSpPr>
          <p:nvPr>
            <p:ph type="body" sz="half" idx="15" hasCustomPrompt="1"/>
          </p:nvPr>
        </p:nvSpPr>
        <p:spPr>
          <a:xfrm>
            <a:off x="36957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Practice</a:t>
            </a:r>
          </a:p>
          <a:p>
            <a:pPr lvl="0"/>
            <a:endParaRPr lang="en-US" dirty="0" smtClean="0"/>
          </a:p>
        </p:txBody>
      </p:sp>
      <p:sp>
        <p:nvSpPr>
          <p:cNvPr id="11" name="Text Placeholder 3"/>
          <p:cNvSpPr>
            <a:spLocks noGrp="1"/>
          </p:cNvSpPr>
          <p:nvPr>
            <p:ph type="body" sz="half" idx="16" hasCustomPrompt="1"/>
          </p:nvPr>
        </p:nvSpPr>
        <p:spPr>
          <a:xfrm>
            <a:off x="37084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2" name="Text Placeholder 3"/>
          <p:cNvSpPr>
            <a:spLocks noGrp="1"/>
          </p:cNvSpPr>
          <p:nvPr>
            <p:ph type="body" sz="half" idx="17" hasCustomPrompt="1"/>
          </p:nvPr>
        </p:nvSpPr>
        <p:spPr>
          <a:xfrm>
            <a:off x="65151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Education</a:t>
            </a:r>
          </a:p>
          <a:p>
            <a:pPr lvl="0"/>
            <a:endParaRPr lang="en-US" dirty="0" smtClean="0"/>
          </a:p>
        </p:txBody>
      </p:sp>
      <p:sp>
        <p:nvSpPr>
          <p:cNvPr id="13" name="Text Placeholder 3"/>
          <p:cNvSpPr>
            <a:spLocks noGrp="1"/>
          </p:cNvSpPr>
          <p:nvPr>
            <p:ph type="body" sz="half" idx="18" hasCustomPrompt="1"/>
          </p:nvPr>
        </p:nvSpPr>
        <p:spPr>
          <a:xfrm>
            <a:off x="65278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sp>
        <p:nvSpPr>
          <p:cNvPr id="14" name="Text Placeholder 3"/>
          <p:cNvSpPr>
            <a:spLocks noGrp="1"/>
          </p:cNvSpPr>
          <p:nvPr>
            <p:ph type="body" sz="half" idx="19" hasCustomPrompt="1"/>
          </p:nvPr>
        </p:nvSpPr>
        <p:spPr>
          <a:xfrm>
            <a:off x="9334501" y="4204641"/>
            <a:ext cx="2654300" cy="310210"/>
          </a:xfrm>
        </p:spPr>
        <p:txBody>
          <a:bodyPr>
            <a:normAutofit/>
          </a:bodyPr>
          <a:lstStyle>
            <a:lvl1pPr marL="0" marR="0" indent="0" algn="l" defTabSz="914400" rtl="0" eaLnBrk="1" fontAlgn="auto" latinLnBrk="0" hangingPunct="1">
              <a:lnSpc>
                <a:spcPct val="100000"/>
              </a:lnSpc>
              <a:spcBef>
                <a:spcPts val="600"/>
              </a:spcBef>
              <a:spcAft>
                <a:spcPts val="0"/>
              </a:spcAft>
              <a:buClr>
                <a:srgbClr val="00A9E0"/>
              </a:buClr>
              <a:buSzTx/>
              <a:buFontTx/>
              <a:buNone/>
              <a:tabLst/>
              <a:defRPr sz="980" b="1"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Bar Admission</a:t>
            </a:r>
          </a:p>
          <a:p>
            <a:pPr lvl="0"/>
            <a:endParaRPr lang="en-US" dirty="0" smtClean="0"/>
          </a:p>
        </p:txBody>
      </p:sp>
      <p:sp>
        <p:nvSpPr>
          <p:cNvPr id="15" name="Text Placeholder 3"/>
          <p:cNvSpPr>
            <a:spLocks noGrp="1"/>
          </p:cNvSpPr>
          <p:nvPr>
            <p:ph type="body" sz="half" idx="20" hasCustomPrompt="1"/>
          </p:nvPr>
        </p:nvSpPr>
        <p:spPr>
          <a:xfrm>
            <a:off x="9347201" y="4623744"/>
            <a:ext cx="2654300" cy="1247218"/>
          </a:xfrm>
        </p:spPr>
        <p:txBody>
          <a:bodyPr>
            <a:normAutofit/>
          </a:bodyPr>
          <a:lstStyle>
            <a:lvl1pPr marL="171450" marR="0" indent="-171450" algn="l" defTabSz="914400" rtl="0" eaLnBrk="1" fontAlgn="auto" latinLnBrk="0" hangingPunct="1">
              <a:lnSpc>
                <a:spcPct val="100000"/>
              </a:lnSpc>
              <a:spcBef>
                <a:spcPts val="600"/>
              </a:spcBef>
              <a:spcAft>
                <a:spcPts val="0"/>
              </a:spcAft>
              <a:buClr>
                <a:srgbClr val="00A9E0"/>
              </a:buClr>
              <a:buSzTx/>
              <a:buFont typeface="Arial" panose="020B0604020202020204" pitchFamily="34" charset="0"/>
              <a:buChar char="•"/>
              <a:tabLst/>
              <a:defRPr sz="980" b="0" baseline="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List</a:t>
            </a:r>
          </a:p>
          <a:p>
            <a:pPr lvl="0"/>
            <a:r>
              <a:rPr lang="en-US" dirty="0" smtClean="0"/>
              <a:t>List</a:t>
            </a:r>
          </a:p>
          <a:p>
            <a:pPr lvl="0"/>
            <a:r>
              <a:rPr lang="en-US" dirty="0" smtClean="0"/>
              <a:t>List</a:t>
            </a:r>
          </a:p>
          <a:p>
            <a:pPr lvl="0"/>
            <a:endParaRPr lang="en-US" dirty="0" smtClean="0"/>
          </a:p>
        </p:txBody>
      </p:sp>
      <p:cxnSp>
        <p:nvCxnSpPr>
          <p:cNvPr id="16" name="Straight Connector 15"/>
          <p:cNvCxnSpPr/>
          <p:nvPr userDrawn="1"/>
        </p:nvCxnSpPr>
        <p:spPr>
          <a:xfrm rot="5400000" flipH="1" flipV="1">
            <a:off x="2734372"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flipH="1" flipV="1">
            <a:off x="5579173"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flipH="1" flipV="1">
            <a:off x="8385875" y="4960404"/>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7629" y="3719252"/>
            <a:ext cx="364331" cy="364331"/>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6510" y="3727606"/>
            <a:ext cx="342900" cy="342900"/>
          </a:xfrm>
          <a:prstGeom prst="rect">
            <a:avLst/>
          </a:prstGeom>
        </p:spPr>
      </p:pic>
      <p:sp>
        <p:nvSpPr>
          <p:cNvPr id="21" name="Text Placeholder 8"/>
          <p:cNvSpPr>
            <a:spLocks noGrp="1"/>
          </p:cNvSpPr>
          <p:nvPr>
            <p:ph type="body" sz="quarter" idx="23" hasCustomPrompt="1"/>
          </p:nvPr>
        </p:nvSpPr>
        <p:spPr>
          <a:xfrm>
            <a:off x="4049864" y="3727605"/>
            <a:ext cx="2894275" cy="337470"/>
          </a:xfrm>
        </p:spPr>
        <p:txBody>
          <a:bodyPr>
            <a:normAutofit/>
          </a:bodyPr>
          <a:lstStyle>
            <a:lvl1pPr marL="0" indent="0">
              <a:buFontTx/>
              <a:buNone/>
              <a:defRPr sz="1050">
                <a:latin typeface="Century Gothic" panose="020B0502020202020204" pitchFamily="34" charset="0"/>
              </a:defRPr>
            </a:lvl1pPr>
          </a:lstStyle>
          <a:p>
            <a:pPr lvl="0"/>
            <a:r>
              <a:rPr lang="en-US" dirty="0" smtClean="0"/>
              <a:t>Twitter URL</a:t>
            </a:r>
            <a:endParaRPr lang="en-US" dirty="0"/>
          </a:p>
        </p:txBody>
      </p:sp>
      <p:sp>
        <p:nvSpPr>
          <p:cNvPr id="22" name="Text Placeholder 8"/>
          <p:cNvSpPr>
            <a:spLocks noGrp="1"/>
          </p:cNvSpPr>
          <p:nvPr>
            <p:ph type="body" sz="quarter" idx="24" hasCustomPrompt="1"/>
          </p:nvPr>
        </p:nvSpPr>
        <p:spPr>
          <a:xfrm>
            <a:off x="8357605" y="3736649"/>
            <a:ext cx="2889504" cy="328427"/>
          </a:xfrm>
        </p:spPr>
        <p:txBody>
          <a:bodyPr>
            <a:normAutofit/>
          </a:bodyPr>
          <a:lstStyle>
            <a:lvl1pPr marL="0" indent="0">
              <a:buFontTx/>
              <a:buNone/>
              <a:defRPr sz="1050">
                <a:latin typeface="Century Gothic" panose="020B0502020202020204" pitchFamily="34" charset="0"/>
              </a:defRPr>
            </a:lvl1pPr>
          </a:lstStyle>
          <a:p>
            <a:pPr lvl="0"/>
            <a:r>
              <a:rPr lang="en-US" dirty="0" smtClean="0"/>
              <a:t>LinkedIn URL</a:t>
            </a:r>
            <a:endParaRPr lang="en-US" dirty="0"/>
          </a:p>
        </p:txBody>
      </p:sp>
    </p:spTree>
    <p:extLst>
      <p:ext uri="{BB962C8B-B14F-4D97-AF65-F5344CB8AC3E}">
        <p14:creationId xmlns:p14="http://schemas.microsoft.com/office/powerpoint/2010/main" val="2338864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smtClean="0"/>
              <a:t>Questions?</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4193232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013077"/>
            <a:ext cx="10515600" cy="779463"/>
          </a:xfrm>
        </p:spPr>
        <p:txBody>
          <a:bodyPr>
            <a:normAutofit/>
          </a:bodyPr>
          <a:lstStyle>
            <a:lvl1pPr algn="l">
              <a:defRPr sz="2700" b="1"/>
            </a:lvl1pPr>
          </a:lstStyle>
          <a:p>
            <a:r>
              <a:rPr lang="en-US" dirty="0" smtClean="0"/>
              <a:t>Thank You</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50914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2068083"/>
            <a:ext cx="10515600" cy="4108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Add source or notes here</a:t>
            </a:r>
            <a:endParaRPr lang="en-US" dirty="0"/>
          </a:p>
        </p:txBody>
      </p:sp>
      <p:sp>
        <p:nvSpPr>
          <p:cNvPr id="6" name="Slide Number Placeholder 5"/>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3" hasCustomPrompt="1"/>
          </p:nvPr>
        </p:nvSpPr>
        <p:spPr>
          <a:xfrm>
            <a:off x="812800" y="1295401"/>
            <a:ext cx="10541000" cy="773113"/>
          </a:xfrm>
        </p:spPr>
        <p:txBody>
          <a:bodyPr/>
          <a:lstStyle>
            <a:lvl1pPr marL="0" indent="0">
              <a:buFontTx/>
              <a:buNone/>
              <a:defRPr b="1">
                <a:solidFill>
                  <a:srgbClr val="012169"/>
                </a:solidFill>
                <a:latin typeface="Arial Narrow" panose="020B0606020202030204" pitchFamily="34" charset="0"/>
              </a:defRPr>
            </a:lvl1pPr>
          </a:lstStyle>
          <a:p>
            <a:pPr lvl="0"/>
            <a:r>
              <a:rPr lang="en-US" dirty="0" smtClean="0"/>
              <a:t>Subtitle</a:t>
            </a:r>
          </a:p>
        </p:txBody>
      </p:sp>
    </p:spTree>
    <p:extLst>
      <p:ext uri="{BB962C8B-B14F-4D97-AF65-F5344CB8AC3E}">
        <p14:creationId xmlns:p14="http://schemas.microsoft.com/office/powerpoint/2010/main" val="353893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295401"/>
            <a:ext cx="51816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295401"/>
            <a:ext cx="5181600" cy="4881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Add source or notes here</a:t>
            </a:r>
            <a:endParaRPr lang="en-US"/>
          </a:p>
        </p:txBody>
      </p:sp>
      <p:sp>
        <p:nvSpPr>
          <p:cNvPr id="7" name="Slide Number Placeholder 6"/>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3905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295401"/>
            <a:ext cx="5157787"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189945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295401"/>
            <a:ext cx="5183188" cy="507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189945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smtClean="0"/>
              <a:t>Add source or notes here</a:t>
            </a:r>
            <a:endParaRPr lang="en-US"/>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Tree>
    <p:extLst>
      <p:ext uri="{BB962C8B-B14F-4D97-AF65-F5344CB8AC3E}">
        <p14:creationId xmlns:p14="http://schemas.microsoft.com/office/powerpoint/2010/main" val="184937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839789" y="1295400"/>
            <a:ext cx="3340608" cy="4276458"/>
          </a:xfrm>
        </p:spPr>
        <p:txBody>
          <a:bodyPr>
            <a:normAutofit/>
          </a:bodyPr>
          <a:lstStyle>
            <a:lvl1pPr marL="0" indent="0">
              <a:buFontTx/>
              <a:buNone/>
              <a:defRPr sz="1600"/>
            </a:lvl1pPr>
          </a:lstStyle>
          <a:p>
            <a:pPr lvl="0"/>
            <a:r>
              <a:rPr lang="en-US" smtClean="0"/>
              <a:t>Edit Master text styles</a:t>
            </a:r>
          </a:p>
        </p:txBody>
      </p:sp>
      <p:sp>
        <p:nvSpPr>
          <p:cNvPr id="6" name="Content Placeholder 5"/>
          <p:cNvSpPr>
            <a:spLocks noGrp="1"/>
          </p:cNvSpPr>
          <p:nvPr>
            <p:ph sz="quarter" idx="4"/>
          </p:nvPr>
        </p:nvSpPr>
        <p:spPr>
          <a:xfrm>
            <a:off x="4426491" y="1295400"/>
            <a:ext cx="3340608" cy="4276458"/>
          </a:xfrm>
        </p:spPr>
        <p:txBody>
          <a:bodyPr>
            <a:normAutofit/>
          </a:bodyPr>
          <a:lstStyle>
            <a:lvl1pPr marL="0" indent="0">
              <a:buFontTx/>
              <a:buNone/>
              <a:defRPr sz="1600"/>
            </a:lvl1pPr>
          </a:lstStyle>
          <a:p>
            <a:pPr lvl="0"/>
            <a:r>
              <a:rPr lang="en-US" smtClean="0"/>
              <a:t>Edit Master text styles</a:t>
            </a:r>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10" name="Content Placeholder 5"/>
          <p:cNvSpPr>
            <a:spLocks noGrp="1"/>
          </p:cNvSpPr>
          <p:nvPr>
            <p:ph sz="quarter" idx="13"/>
          </p:nvPr>
        </p:nvSpPr>
        <p:spPr>
          <a:xfrm>
            <a:off x="8013192" y="1295400"/>
            <a:ext cx="3340608" cy="4276458"/>
          </a:xfrm>
        </p:spPr>
        <p:txBody>
          <a:bodyPr>
            <a:normAutofit/>
          </a:bodyPr>
          <a:lstStyle>
            <a:lvl1pPr marL="0" indent="0">
              <a:buFontTx/>
              <a:buNone/>
              <a:defRPr sz="1600"/>
            </a:lvl1pPr>
          </a:lstStyle>
          <a:p>
            <a:pPr lvl="0"/>
            <a:r>
              <a:rPr lang="en-US" smtClean="0"/>
              <a:t>Edit Master text styles</a:t>
            </a:r>
          </a:p>
        </p:txBody>
      </p:sp>
    </p:spTree>
    <p:extLst>
      <p:ext uri="{BB962C8B-B14F-4D97-AF65-F5344CB8AC3E}">
        <p14:creationId xmlns:p14="http://schemas.microsoft.com/office/powerpoint/2010/main" val="228817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Add source or notes here</a:t>
            </a:r>
            <a:endParaRPr lang="en-US"/>
          </a:p>
        </p:txBody>
      </p:sp>
      <p:sp>
        <p:nvSpPr>
          <p:cNvPr id="5" name="Slide Number Placeholder 4"/>
          <p:cNvSpPr>
            <a:spLocks noGrp="1"/>
          </p:cNvSpPr>
          <p:nvPr>
            <p:ph type="sldNum" sz="quarter" idx="12"/>
          </p:nvPr>
        </p:nvSpPr>
        <p:spPr/>
        <p:txBody>
          <a:bodyPr/>
          <a:lstStyle/>
          <a:p>
            <a:fld id="{E6AB0CA8-27AE-4F82-A141-302F5F13940C}" type="slidenum">
              <a:rPr lang="en-US" smtClean="0"/>
              <a:t>‹#›</a:t>
            </a:fld>
            <a:endParaRPr lang="en-US"/>
          </a:p>
        </p:txBody>
      </p:sp>
      <p:sp>
        <p:nvSpPr>
          <p:cNvPr id="11" name="Text Placeholder 10"/>
          <p:cNvSpPr>
            <a:spLocks noGrp="1"/>
          </p:cNvSpPr>
          <p:nvPr>
            <p:ph type="body" sz="quarter" idx="14"/>
          </p:nvPr>
        </p:nvSpPr>
        <p:spPr>
          <a:xfrm>
            <a:off x="2202058" y="1409700"/>
            <a:ext cx="3735194" cy="1143000"/>
          </a:xfrm>
        </p:spPr>
        <p:txBody>
          <a:bodyPr>
            <a:normAutofit/>
          </a:bodyPr>
          <a:lstStyle>
            <a:lvl1pPr marL="0" indent="0">
              <a:buFontTx/>
              <a:buNone/>
              <a:defRPr sz="1200"/>
            </a:lvl1pPr>
          </a:lstStyle>
          <a:p>
            <a:pPr lvl="0"/>
            <a:r>
              <a:rPr lang="en-US" smtClean="0"/>
              <a:t>Edit Master text styles</a:t>
            </a:r>
          </a:p>
        </p:txBody>
      </p:sp>
      <p:sp>
        <p:nvSpPr>
          <p:cNvPr id="13" name="Text Placeholder 10"/>
          <p:cNvSpPr>
            <a:spLocks noGrp="1"/>
          </p:cNvSpPr>
          <p:nvPr>
            <p:ph type="body" sz="quarter" idx="16"/>
          </p:nvPr>
        </p:nvSpPr>
        <p:spPr>
          <a:xfrm>
            <a:off x="7648576" y="1409700"/>
            <a:ext cx="3735194" cy="1143000"/>
          </a:xfrm>
        </p:spPr>
        <p:txBody>
          <a:bodyPr>
            <a:normAutofit/>
          </a:bodyPr>
          <a:lstStyle>
            <a:lvl1pPr marL="0" indent="0">
              <a:buFontTx/>
              <a:buNone/>
              <a:defRPr sz="1200"/>
            </a:lvl1pPr>
          </a:lstStyle>
          <a:p>
            <a:pPr lvl="0"/>
            <a:r>
              <a:rPr lang="en-US" smtClean="0"/>
              <a:t>Edit Master text styles</a:t>
            </a:r>
          </a:p>
        </p:txBody>
      </p:sp>
      <p:sp>
        <p:nvSpPr>
          <p:cNvPr id="15" name="Text Placeholder 10"/>
          <p:cNvSpPr>
            <a:spLocks noGrp="1"/>
          </p:cNvSpPr>
          <p:nvPr>
            <p:ph type="body" sz="quarter" idx="18"/>
          </p:nvPr>
        </p:nvSpPr>
        <p:spPr>
          <a:xfrm>
            <a:off x="2202058" y="2922305"/>
            <a:ext cx="3735194" cy="1143000"/>
          </a:xfrm>
        </p:spPr>
        <p:txBody>
          <a:bodyPr>
            <a:normAutofit/>
          </a:bodyPr>
          <a:lstStyle>
            <a:lvl1pPr marL="0" indent="0">
              <a:buFontTx/>
              <a:buNone/>
              <a:defRPr sz="1200"/>
            </a:lvl1pPr>
          </a:lstStyle>
          <a:p>
            <a:pPr lvl="0"/>
            <a:r>
              <a:rPr lang="en-US" smtClean="0"/>
              <a:t>Edit Master text styles</a:t>
            </a:r>
          </a:p>
        </p:txBody>
      </p:sp>
      <p:sp>
        <p:nvSpPr>
          <p:cNvPr id="17" name="Text Placeholder 10"/>
          <p:cNvSpPr>
            <a:spLocks noGrp="1"/>
          </p:cNvSpPr>
          <p:nvPr>
            <p:ph type="body" sz="quarter" idx="20"/>
          </p:nvPr>
        </p:nvSpPr>
        <p:spPr>
          <a:xfrm>
            <a:off x="7648576" y="2922305"/>
            <a:ext cx="3735194" cy="1143000"/>
          </a:xfrm>
        </p:spPr>
        <p:txBody>
          <a:bodyPr>
            <a:normAutofit/>
          </a:bodyPr>
          <a:lstStyle>
            <a:lvl1pPr marL="0" indent="0">
              <a:buFontTx/>
              <a:buNone/>
              <a:defRPr sz="1200"/>
            </a:lvl1pPr>
          </a:lstStyle>
          <a:p>
            <a:pPr lvl="0"/>
            <a:r>
              <a:rPr lang="en-US" smtClean="0"/>
              <a:t>Edit Master text styles</a:t>
            </a:r>
          </a:p>
        </p:txBody>
      </p:sp>
      <p:sp>
        <p:nvSpPr>
          <p:cNvPr id="19" name="Text Placeholder 10"/>
          <p:cNvSpPr>
            <a:spLocks noGrp="1"/>
          </p:cNvSpPr>
          <p:nvPr>
            <p:ph type="body" sz="quarter" idx="22"/>
          </p:nvPr>
        </p:nvSpPr>
        <p:spPr>
          <a:xfrm>
            <a:off x="2202058" y="4460549"/>
            <a:ext cx="3735194" cy="1143000"/>
          </a:xfrm>
        </p:spPr>
        <p:txBody>
          <a:bodyPr>
            <a:normAutofit/>
          </a:bodyPr>
          <a:lstStyle>
            <a:lvl1pPr marL="0" indent="0">
              <a:buFontTx/>
              <a:buNone/>
              <a:defRPr sz="1200"/>
            </a:lvl1pPr>
          </a:lstStyle>
          <a:p>
            <a:pPr lvl="0"/>
            <a:r>
              <a:rPr lang="en-US" smtClean="0"/>
              <a:t>Edit Master text styles</a:t>
            </a:r>
          </a:p>
        </p:txBody>
      </p:sp>
      <p:sp>
        <p:nvSpPr>
          <p:cNvPr id="21" name="Text Placeholder 10"/>
          <p:cNvSpPr>
            <a:spLocks noGrp="1"/>
          </p:cNvSpPr>
          <p:nvPr>
            <p:ph type="body" sz="quarter" idx="24"/>
          </p:nvPr>
        </p:nvSpPr>
        <p:spPr>
          <a:xfrm>
            <a:off x="7648576" y="4460549"/>
            <a:ext cx="3735194" cy="1143000"/>
          </a:xfrm>
        </p:spPr>
        <p:txBody>
          <a:bodyPr>
            <a:normAutofit/>
          </a:bodyPr>
          <a:lstStyle>
            <a:lvl1pPr marL="0" indent="0">
              <a:buFontTx/>
              <a:buNone/>
              <a:defRPr sz="1200"/>
            </a:lvl1pPr>
          </a:lstStyle>
          <a:p>
            <a:pPr lvl="0"/>
            <a:r>
              <a:rPr lang="en-US" smtClean="0"/>
              <a:t>Edit Master text styles</a:t>
            </a:r>
          </a:p>
        </p:txBody>
      </p:sp>
      <p:sp>
        <p:nvSpPr>
          <p:cNvPr id="22" name="Picture Placeholder 5"/>
          <p:cNvSpPr>
            <a:spLocks noGrp="1"/>
          </p:cNvSpPr>
          <p:nvPr>
            <p:ph type="pic" sz="quarter" idx="25"/>
          </p:nvPr>
        </p:nvSpPr>
        <p:spPr>
          <a:xfrm>
            <a:off x="849187" y="1415410"/>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3" name="Picture Placeholder 5"/>
          <p:cNvSpPr>
            <a:spLocks noGrp="1"/>
          </p:cNvSpPr>
          <p:nvPr>
            <p:ph type="pic" sz="quarter" idx="26"/>
          </p:nvPr>
        </p:nvSpPr>
        <p:spPr>
          <a:xfrm>
            <a:off x="6428949" y="1415410"/>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4" name="Picture Placeholder 5"/>
          <p:cNvSpPr>
            <a:spLocks noGrp="1"/>
          </p:cNvSpPr>
          <p:nvPr>
            <p:ph type="pic" sz="quarter" idx="27"/>
          </p:nvPr>
        </p:nvSpPr>
        <p:spPr>
          <a:xfrm>
            <a:off x="849187" y="2911501"/>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5" name="Picture Placeholder 5"/>
          <p:cNvSpPr>
            <a:spLocks noGrp="1"/>
          </p:cNvSpPr>
          <p:nvPr>
            <p:ph type="pic" sz="quarter" idx="28"/>
          </p:nvPr>
        </p:nvSpPr>
        <p:spPr>
          <a:xfrm>
            <a:off x="6428949" y="2911501"/>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6" name="Picture Placeholder 5"/>
          <p:cNvSpPr>
            <a:spLocks noGrp="1"/>
          </p:cNvSpPr>
          <p:nvPr>
            <p:ph type="pic" sz="quarter" idx="29"/>
          </p:nvPr>
        </p:nvSpPr>
        <p:spPr>
          <a:xfrm>
            <a:off x="849187" y="4460549"/>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7" name="Picture Placeholder 5"/>
          <p:cNvSpPr>
            <a:spLocks noGrp="1"/>
          </p:cNvSpPr>
          <p:nvPr>
            <p:ph type="pic" sz="quarter" idx="30"/>
          </p:nvPr>
        </p:nvSpPr>
        <p:spPr>
          <a:xfrm>
            <a:off x="6428949" y="4460549"/>
            <a:ext cx="1143000" cy="1143000"/>
          </a:xfrm>
        </p:spPr>
        <p:txBody>
          <a:bodyPr anchor="ctr" anchorCtr="0">
            <a:normAutofit/>
          </a:bodyPr>
          <a:lstStyle>
            <a:lvl1pPr marL="0" indent="0" algn="ctr">
              <a:buFontTx/>
              <a:buNone/>
              <a:defRPr sz="1400"/>
            </a:lvl1pPr>
          </a:lstStyle>
          <a:p>
            <a:r>
              <a:rPr lang="en-US" smtClean="0"/>
              <a:t>Click icon to add picture</a:t>
            </a:r>
            <a:endParaRPr lang="en-US" dirty="0"/>
          </a:p>
        </p:txBody>
      </p:sp>
    </p:spTree>
    <p:extLst>
      <p:ext uri="{BB962C8B-B14F-4D97-AF65-F5344CB8AC3E}">
        <p14:creationId xmlns:p14="http://schemas.microsoft.com/office/powerpoint/2010/main" val="147065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77240"/>
          </a:xfrm>
        </p:spPr>
        <p:txBody>
          <a:bodyPr/>
          <a:lstStyle/>
          <a:p>
            <a:r>
              <a:rPr lang="en-US" smtClean="0"/>
              <a:t>Click to edit Master title style</a:t>
            </a:r>
            <a:endParaRPr lang="en-US" dirty="0"/>
          </a:p>
        </p:txBody>
      </p:sp>
      <p:sp>
        <p:nvSpPr>
          <p:cNvPr id="8" name="Footer Placeholder 7"/>
          <p:cNvSpPr>
            <a:spLocks noGrp="1"/>
          </p:cNvSpPr>
          <p:nvPr>
            <p:ph type="ftr" sz="quarter" idx="11"/>
          </p:nvPr>
        </p:nvSpPr>
        <p:spPr/>
        <p:txBody>
          <a:bodyPr/>
          <a:lstStyle/>
          <a:p>
            <a:r>
              <a:rPr lang="en-US" dirty="0" smtClean="0"/>
              <a:t>Add source or notes here</a:t>
            </a:r>
            <a:endParaRPr lang="en-US" dirty="0"/>
          </a:p>
        </p:txBody>
      </p:sp>
      <p:sp>
        <p:nvSpPr>
          <p:cNvPr id="9" name="Slide Number Placeholder 8"/>
          <p:cNvSpPr>
            <a:spLocks noGrp="1"/>
          </p:cNvSpPr>
          <p:nvPr>
            <p:ph type="sldNum" sz="quarter" idx="12"/>
          </p:nvPr>
        </p:nvSpPr>
        <p:spPr/>
        <p:txBody>
          <a:bodyPr/>
          <a:lstStyle/>
          <a:p>
            <a:fld id="{E6AB0CA8-27AE-4F82-A141-302F5F13940C}" type="slidenum">
              <a:rPr lang="en-US" smtClean="0"/>
              <a:t>‹#›</a:t>
            </a:fld>
            <a:endParaRPr lang="en-US"/>
          </a:p>
        </p:txBody>
      </p:sp>
      <p:sp>
        <p:nvSpPr>
          <p:cNvPr id="5" name="Text Placeholder 4"/>
          <p:cNvSpPr>
            <a:spLocks noGrp="1"/>
          </p:cNvSpPr>
          <p:nvPr>
            <p:ph type="body" sz="quarter" idx="14"/>
          </p:nvPr>
        </p:nvSpPr>
        <p:spPr>
          <a:xfrm>
            <a:off x="812050" y="4238625"/>
            <a:ext cx="3283448" cy="1333500"/>
          </a:xfrm>
          <a:solidFill>
            <a:srgbClr val="012169"/>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1" name="Text Placeholder 4"/>
          <p:cNvSpPr>
            <a:spLocks noGrp="1"/>
          </p:cNvSpPr>
          <p:nvPr>
            <p:ph type="body" sz="quarter" idx="15"/>
          </p:nvPr>
        </p:nvSpPr>
        <p:spPr>
          <a:xfrm>
            <a:off x="4377001" y="4238625"/>
            <a:ext cx="3309976" cy="1333500"/>
          </a:xfrm>
          <a:solidFill>
            <a:srgbClr val="00A9E0"/>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2" name="Text Placeholder 4"/>
          <p:cNvSpPr>
            <a:spLocks noGrp="1"/>
          </p:cNvSpPr>
          <p:nvPr>
            <p:ph type="body" sz="quarter" idx="16"/>
          </p:nvPr>
        </p:nvSpPr>
        <p:spPr>
          <a:xfrm>
            <a:off x="8014057" y="4238625"/>
            <a:ext cx="3282697" cy="1333500"/>
          </a:xfrm>
          <a:solidFill>
            <a:srgbClr val="9BCBEB"/>
          </a:solidFill>
        </p:spPr>
        <p:txBody>
          <a:bodyPr>
            <a:normAutofit/>
          </a:bodyPr>
          <a:lstStyle>
            <a:lvl1pPr marL="0" indent="0" algn="ctr">
              <a:buFontTx/>
              <a:buNone/>
              <a:defRPr sz="1600">
                <a:solidFill>
                  <a:schemeClr val="bg1"/>
                </a:solidFill>
              </a:defRPr>
            </a:lvl1pPr>
          </a:lstStyle>
          <a:p>
            <a:pPr lvl="0"/>
            <a:r>
              <a:rPr lang="en-US" smtClean="0"/>
              <a:t>Edit Master text styles</a:t>
            </a:r>
          </a:p>
        </p:txBody>
      </p:sp>
      <p:sp>
        <p:nvSpPr>
          <p:cNvPr id="13" name="Picture Placeholder 12"/>
          <p:cNvSpPr>
            <a:spLocks noGrp="1"/>
          </p:cNvSpPr>
          <p:nvPr>
            <p:ph type="pic" sz="quarter" idx="17"/>
          </p:nvPr>
        </p:nvSpPr>
        <p:spPr>
          <a:xfrm>
            <a:off x="81280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4" name="Picture Placeholder 12"/>
          <p:cNvSpPr>
            <a:spLocks noGrp="1"/>
          </p:cNvSpPr>
          <p:nvPr>
            <p:ph type="pic" sz="quarter" idx="18"/>
          </p:nvPr>
        </p:nvSpPr>
        <p:spPr>
          <a:xfrm>
            <a:off x="4390641"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
        <p:nvSpPr>
          <p:cNvPr id="15" name="Picture Placeholder 12"/>
          <p:cNvSpPr>
            <a:spLocks noGrp="1"/>
          </p:cNvSpPr>
          <p:nvPr>
            <p:ph type="pic" sz="quarter" idx="19"/>
          </p:nvPr>
        </p:nvSpPr>
        <p:spPr>
          <a:xfrm>
            <a:off x="8014058" y="1295401"/>
            <a:ext cx="3282696" cy="2943225"/>
          </a:xfrm>
        </p:spPr>
        <p:txBody>
          <a:bodyPr anchor="ctr"/>
          <a:lstStyle>
            <a:lvl1pPr marL="0" marR="0" indent="0" algn="ctr" defTabSz="914400" rtl="0" eaLnBrk="1" fontAlgn="auto" latinLnBrk="0" hangingPunct="1">
              <a:lnSpc>
                <a:spcPct val="100000"/>
              </a:lnSpc>
              <a:spcBef>
                <a:spcPts val="600"/>
              </a:spcBef>
              <a:spcAft>
                <a:spcPts val="0"/>
              </a:spcAft>
              <a:buClr>
                <a:srgbClr val="00A9E0"/>
              </a:buClr>
              <a:buSzTx/>
              <a:buFontTx/>
              <a:buNone/>
              <a:tabLst/>
              <a:defRPr sz="1400"/>
            </a:lvl1pPr>
          </a:lstStyle>
          <a:p>
            <a:pPr marL="0" marR="0" lvl="0" indent="0" algn="l" defTabSz="914400" rtl="0" eaLnBrk="1" fontAlgn="auto" latinLnBrk="0" hangingPunct="1">
              <a:lnSpc>
                <a:spcPct val="100000"/>
              </a:lnSpc>
              <a:spcBef>
                <a:spcPts val="600"/>
              </a:spcBef>
              <a:spcAft>
                <a:spcPts val="0"/>
              </a:spcAft>
              <a:buClr>
                <a:srgbClr val="00A9E0"/>
              </a:buClr>
              <a:buSzTx/>
              <a:buFontTx/>
              <a:buNone/>
              <a:tabLst/>
              <a:defRPr/>
            </a:pPr>
            <a:r>
              <a:rPr lang="en-US" smtClean="0"/>
              <a:t>Click icon to add picture</a:t>
            </a:r>
            <a:endParaRPr lang="en-US" dirty="0"/>
          </a:p>
        </p:txBody>
      </p:sp>
    </p:spTree>
    <p:extLst>
      <p:ext uri="{BB962C8B-B14F-4D97-AF65-F5344CB8AC3E}">
        <p14:creationId xmlns:p14="http://schemas.microsoft.com/office/powerpoint/2010/main" val="73329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Heavy">
    <p:spTree>
      <p:nvGrpSpPr>
        <p:cNvPr id="1" name=""/>
        <p:cNvGrpSpPr/>
        <p:nvPr/>
      </p:nvGrpSpPr>
      <p:grpSpPr>
        <a:xfrm>
          <a:off x="0" y="0"/>
          <a:ext cx="0" cy="0"/>
          <a:chOff x="0" y="0"/>
          <a:chExt cx="0" cy="0"/>
        </a:xfrm>
      </p:grpSpPr>
      <p:sp>
        <p:nvSpPr>
          <p:cNvPr id="12" name="Picture Placeholder 5"/>
          <p:cNvSpPr>
            <a:spLocks noGrp="1"/>
          </p:cNvSpPr>
          <p:nvPr>
            <p:ph type="pic" sz="quarter" idx="14"/>
          </p:nvPr>
        </p:nvSpPr>
        <p:spPr>
          <a:xfrm>
            <a:off x="7668128" y="0"/>
            <a:ext cx="4523873" cy="6858000"/>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2" name="Title 1"/>
          <p:cNvSpPr>
            <a:spLocks noGrp="1"/>
          </p:cNvSpPr>
          <p:nvPr>
            <p:ph type="ctrTitle"/>
          </p:nvPr>
        </p:nvSpPr>
        <p:spPr>
          <a:xfrm>
            <a:off x="914400" y="3432472"/>
            <a:ext cx="6605899" cy="772059"/>
          </a:xfrm>
        </p:spPr>
        <p:txBody>
          <a:bodyPr anchor="b">
            <a:normAutofit/>
          </a:bodyPr>
          <a:lstStyle>
            <a:lvl1pPr algn="l">
              <a:defRPr sz="3200">
                <a:solidFill>
                  <a:srgbClr val="01216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359628"/>
            <a:ext cx="6605899" cy="1996723"/>
          </a:xfr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E6AB0CA8-27AE-4F82-A141-302F5F13940C}" type="slidenum">
              <a:rPr lang="en-US" smtClean="0"/>
              <a:pPr/>
              <a:t>‹#›</a:t>
            </a:fld>
            <a:endParaRPr lang="en-US" dirty="0"/>
          </a:p>
        </p:txBody>
      </p:sp>
      <p:sp>
        <p:nvSpPr>
          <p:cNvPr id="14" name="Picture Placeholder 5"/>
          <p:cNvSpPr>
            <a:spLocks noGrp="1"/>
          </p:cNvSpPr>
          <p:nvPr>
            <p:ph type="pic" sz="quarter" idx="15"/>
          </p:nvPr>
        </p:nvSpPr>
        <p:spPr>
          <a:xfrm>
            <a:off x="0" y="0"/>
            <a:ext cx="4267200"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sp>
        <p:nvSpPr>
          <p:cNvPr id="15" name="Picture Placeholder 5"/>
          <p:cNvSpPr>
            <a:spLocks noGrp="1"/>
          </p:cNvSpPr>
          <p:nvPr>
            <p:ph type="pic" sz="quarter" idx="13"/>
          </p:nvPr>
        </p:nvSpPr>
        <p:spPr>
          <a:xfrm>
            <a:off x="4395538" y="0"/>
            <a:ext cx="3122863" cy="3092708"/>
          </a:xfrm>
        </p:spPr>
        <p:txBody>
          <a:bodyPr anchor="ctr" anchorCtr="0">
            <a:normAutofit/>
          </a:bodyPr>
          <a:lstStyle>
            <a:lvl1pPr marL="0" indent="0" algn="ctr">
              <a:buFontTx/>
              <a:buNone/>
              <a:defRPr sz="1400"/>
            </a:lvl1pPr>
          </a:lstStyle>
          <a:p>
            <a:r>
              <a:rPr lang="en-US" smtClean="0"/>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0089" y="6392804"/>
            <a:ext cx="2259914" cy="295291"/>
          </a:xfrm>
          <a:prstGeom prst="rect">
            <a:avLst/>
          </a:prstGeom>
        </p:spPr>
      </p:pic>
    </p:spTree>
    <p:extLst>
      <p:ext uri="{BB962C8B-B14F-4D97-AF65-F5344CB8AC3E}">
        <p14:creationId xmlns:p14="http://schemas.microsoft.com/office/powerpoint/2010/main" val="294129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6113991"/>
            <a:ext cx="12192000" cy="742950"/>
          </a:xfrm>
          <a:prstGeom prst="rect">
            <a:avLst/>
          </a:prstGeom>
        </p:spPr>
      </p:pic>
      <p:sp>
        <p:nvSpPr>
          <p:cNvPr id="2" name="Title Placeholder 1"/>
          <p:cNvSpPr>
            <a:spLocks noGrp="1"/>
          </p:cNvSpPr>
          <p:nvPr>
            <p:ph type="title"/>
          </p:nvPr>
        </p:nvSpPr>
        <p:spPr>
          <a:xfrm>
            <a:off x="838200" y="365127"/>
            <a:ext cx="10515600" cy="7794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324599"/>
            <a:ext cx="10515600" cy="485236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812048" y="5680340"/>
            <a:ext cx="4114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dirty="0" smtClean="0"/>
              <a:t>Add source or notes here</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E6AB0CA8-27AE-4F82-A141-302F5F13940C}" type="slidenum">
              <a:rPr lang="en-US" smtClean="0"/>
              <a:pPr/>
              <a:t>‹#›</a:t>
            </a:fld>
            <a:endParaRPr lang="en-US" dirty="0"/>
          </a:p>
        </p:txBody>
      </p:sp>
      <p:pic>
        <p:nvPicPr>
          <p:cNvPr id="9" name="Picture 8"/>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12050" y="6392756"/>
            <a:ext cx="2258015" cy="293559"/>
          </a:xfrm>
          <a:prstGeom prst="rect">
            <a:avLst/>
          </a:prstGeom>
        </p:spPr>
      </p:pic>
    </p:spTree>
    <p:extLst>
      <p:ext uri="{BB962C8B-B14F-4D97-AF65-F5344CB8AC3E}">
        <p14:creationId xmlns:p14="http://schemas.microsoft.com/office/powerpoint/2010/main" val="236655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4" r:id="rId4"/>
    <p:sldLayoutId id="2147483665" r:id="rId5"/>
    <p:sldLayoutId id="2147483673" r:id="rId6"/>
    <p:sldLayoutId id="2147483666" r:id="rId7"/>
    <p:sldLayoutId id="2147483674" r:id="rId8"/>
    <p:sldLayoutId id="2147483675" r:id="rId9"/>
    <p:sldLayoutId id="2147483676" r:id="rId10"/>
    <p:sldLayoutId id="2147483677" r:id="rId11"/>
    <p:sldLayoutId id="2147483678" r:id="rId12"/>
    <p:sldLayoutId id="2147483670" r:id="rId13"/>
    <p:sldLayoutId id="2147483669" r:id="rId14"/>
    <p:sldLayoutId id="2147483679" r:id="rId15"/>
    <p:sldLayoutId id="2147483680" r:id="rId16"/>
    <p:sldLayoutId id="2147483681" r:id="rId17"/>
    <p:sldLayoutId id="2147483682" r:id="rId18"/>
    <p:sldLayoutId id="2147483683" r:id="rId19"/>
    <p:sldLayoutId id="2147483684" r:id="rId20"/>
    <p:sldLayoutId id="2147483692" r:id="rId21"/>
    <p:sldLayoutId id="2147483685" r:id="rId22"/>
    <p:sldLayoutId id="2147483686" r:id="rId23"/>
    <p:sldLayoutId id="2147483687" r:id="rId24"/>
    <p:sldLayoutId id="2147483690" r:id="rId25"/>
    <p:sldLayoutId id="2147483691" r:id="rId26"/>
    <p:sldLayoutId id="2147483688" r:id="rId27"/>
    <p:sldLayoutId id="2147483689" r:id="rId28"/>
  </p:sldLayoutIdLst>
  <p:hf hdr="0" ftr="0" dt="0"/>
  <p:txStyles>
    <p:titleStyle>
      <a:lvl1pPr algn="l" defTabSz="914400" rtl="0" eaLnBrk="1" latinLnBrk="0" hangingPunct="1">
        <a:lnSpc>
          <a:spcPct val="90000"/>
        </a:lnSpc>
        <a:spcBef>
          <a:spcPct val="0"/>
        </a:spcBef>
        <a:buNone/>
        <a:defRPr sz="3200" kern="1200">
          <a:solidFill>
            <a:srgbClr val="012169"/>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1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1862052"/>
            <a:ext cx="7385538" cy="1086248"/>
          </a:xfrm>
        </p:spPr>
        <p:txBody>
          <a:bodyPr>
            <a:noAutofit/>
          </a:bodyPr>
          <a:lstStyle/>
          <a:p>
            <a:r>
              <a:rPr lang="en-US" sz="3600" dirty="0"/>
              <a:t>Election 2020: Potential </a:t>
            </a:r>
            <a:r>
              <a:rPr lang="en-US" sz="3600" dirty="0" smtClean="0"/>
              <a:t>Impacts</a:t>
            </a:r>
            <a:br>
              <a:rPr lang="en-US" sz="3600" dirty="0" smtClean="0"/>
            </a:br>
            <a:r>
              <a:rPr lang="en-US" sz="3600" b="1" dirty="0"/>
              <a:t>Healthcare &amp; Life Sciences</a:t>
            </a:r>
          </a:p>
        </p:txBody>
      </p:sp>
      <p:sp>
        <p:nvSpPr>
          <p:cNvPr id="4" name="Subtitle 3"/>
          <p:cNvSpPr>
            <a:spLocks noGrp="1"/>
          </p:cNvSpPr>
          <p:nvPr>
            <p:ph type="subTitle" idx="1"/>
          </p:nvPr>
        </p:nvSpPr>
        <p:spPr/>
        <p:txBody>
          <a:bodyPr>
            <a:normAutofit/>
          </a:bodyPr>
          <a:lstStyle/>
          <a:p>
            <a:r>
              <a:rPr lang="en-US" dirty="0" smtClean="0"/>
              <a:t>Michael Werner│ Lisa Hawke</a:t>
            </a:r>
            <a:endParaRPr lang="en-US" dirty="0"/>
          </a:p>
        </p:txBody>
      </p:sp>
      <p:sp>
        <p:nvSpPr>
          <p:cNvPr id="5" name="Text Placeholder 4"/>
          <p:cNvSpPr>
            <a:spLocks noGrp="1"/>
          </p:cNvSpPr>
          <p:nvPr>
            <p:ph type="body" sz="quarter" idx="10"/>
          </p:nvPr>
        </p:nvSpPr>
        <p:spPr/>
        <p:txBody>
          <a:bodyPr/>
          <a:lstStyle/>
          <a:p>
            <a:r>
              <a:rPr lang="en-US" dirty="0" smtClean="0"/>
              <a:t>October 13, 2020</a:t>
            </a:r>
            <a:endParaRPr lang="en-US" dirty="0"/>
          </a:p>
        </p:txBody>
      </p:sp>
    </p:spTree>
    <p:extLst>
      <p:ext uri="{BB962C8B-B14F-4D97-AF65-F5344CB8AC3E}">
        <p14:creationId xmlns:p14="http://schemas.microsoft.com/office/powerpoint/2010/main" val="2469455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elephant in the room with Democrat Control</a:t>
            </a:r>
            <a:endParaRPr lang="en-US" dirty="0"/>
          </a:p>
        </p:txBody>
      </p:sp>
      <p:sp>
        <p:nvSpPr>
          <p:cNvPr id="3" name="Content Placeholder 2"/>
          <p:cNvSpPr>
            <a:spLocks noGrp="1"/>
          </p:cNvSpPr>
          <p:nvPr>
            <p:ph idx="1"/>
          </p:nvPr>
        </p:nvSpPr>
        <p:spPr>
          <a:xfrm>
            <a:off x="838200" y="1144590"/>
            <a:ext cx="10515600" cy="4852365"/>
          </a:xfrm>
        </p:spPr>
        <p:txBody>
          <a:bodyPr>
            <a:normAutofit/>
          </a:bodyPr>
          <a:lstStyle/>
          <a:p>
            <a:r>
              <a:rPr lang="en-US" dirty="0" smtClean="0"/>
              <a:t>What can Democrats achieve in health care with the filibuster still in place?</a:t>
            </a:r>
          </a:p>
          <a:p>
            <a:pPr lvl="1"/>
            <a:r>
              <a:rPr lang="en-US" dirty="0" smtClean="0"/>
              <a:t>Republicans will strenuously oppose public option</a:t>
            </a:r>
          </a:p>
          <a:p>
            <a:pPr lvl="1"/>
            <a:r>
              <a:rPr lang="en-US" dirty="0" smtClean="0"/>
              <a:t>Republicans may rediscover “deficits” and dig in on spending more money for COVID or anything else</a:t>
            </a:r>
          </a:p>
          <a:p>
            <a:pPr lvl="1"/>
            <a:r>
              <a:rPr lang="en-US" dirty="0" smtClean="0"/>
              <a:t>Democrats can move some provisions through “budget reconciliation”, but how much isn’t clear, and it’s really messy</a:t>
            </a:r>
          </a:p>
          <a:p>
            <a:pPr lvl="1"/>
            <a:r>
              <a:rPr lang="en-US" dirty="0" smtClean="0"/>
              <a:t>Otherwise, they need bipartisan consensus on health care issues such as Telehealth, CURES 2.0</a:t>
            </a:r>
          </a:p>
          <a:p>
            <a:pPr lvl="1"/>
            <a:r>
              <a:rPr lang="en-US" dirty="0" smtClean="0"/>
              <a:t>Likely the Democrats will start here before considering whether to eliminate the filibuster because several prominent Democrats have said they will NOT vote to remove it</a:t>
            </a:r>
          </a:p>
          <a:p>
            <a:r>
              <a:rPr lang="en-US" dirty="0"/>
              <a:t>What can Democrats achieve in health care </a:t>
            </a:r>
            <a:r>
              <a:rPr lang="en-US" dirty="0" smtClean="0"/>
              <a:t>WITHOUT </a:t>
            </a:r>
            <a:r>
              <a:rPr lang="en-US" dirty="0"/>
              <a:t>the filibuster still in place?</a:t>
            </a:r>
          </a:p>
          <a:p>
            <a:pPr lvl="1"/>
            <a:r>
              <a:rPr lang="en-US" dirty="0" smtClean="0"/>
              <a:t>A whole lot if President Biden is on board</a:t>
            </a:r>
          </a:p>
          <a:p>
            <a:pPr lvl="1"/>
            <a:r>
              <a:rPr lang="en-US" dirty="0" smtClean="0"/>
              <a:t>That said, the same issues that dogged the Democrats on public option, Medicare expansion, addressing Medicaid issues, reigning in cost of care, haven’t gone away, only intensified</a:t>
            </a:r>
          </a:p>
          <a:p>
            <a:pPr lvl="1"/>
            <a:r>
              <a:rPr lang="en-US" dirty="0" smtClean="0"/>
              <a:t>Success for Democrats will depend on their ability to find consensus within their own party and base</a:t>
            </a:r>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10</a:t>
            </a:fld>
            <a:endParaRPr lang="en-US" dirty="0"/>
          </a:p>
        </p:txBody>
      </p:sp>
    </p:spTree>
    <p:extLst>
      <p:ext uri="{BB962C8B-B14F-4D97-AF65-F5344CB8AC3E}">
        <p14:creationId xmlns:p14="http://schemas.microsoft.com/office/powerpoint/2010/main" val="69968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Years Later, Still All About ACA</a:t>
            </a:r>
            <a:endParaRPr lang="en-US" dirty="0"/>
          </a:p>
        </p:txBody>
      </p:sp>
      <p:pic>
        <p:nvPicPr>
          <p:cNvPr id="5" name="Content Placeholder 4"/>
          <p:cNvPicPr>
            <a:picLocks noGrp="1" noChangeAspect="1"/>
          </p:cNvPicPr>
          <p:nvPr>
            <p:ph idx="1"/>
          </p:nvPr>
        </p:nvPicPr>
        <p:blipFill>
          <a:blip r:embed="rId2"/>
          <a:stretch>
            <a:fillRect/>
          </a:stretch>
        </p:blipFill>
        <p:spPr>
          <a:xfrm>
            <a:off x="2716237" y="1452840"/>
            <a:ext cx="6759526" cy="4595258"/>
          </a:xfrm>
          <a:prstGeom prst="rect">
            <a:avLst/>
          </a:prstGeom>
        </p:spPr>
      </p:pic>
      <p:sp>
        <p:nvSpPr>
          <p:cNvPr id="4" name="Slide Number Placeholder 3"/>
          <p:cNvSpPr>
            <a:spLocks noGrp="1"/>
          </p:cNvSpPr>
          <p:nvPr>
            <p:ph type="sldNum" sz="quarter" idx="12"/>
          </p:nvPr>
        </p:nvSpPr>
        <p:spPr/>
        <p:txBody>
          <a:bodyPr/>
          <a:lstStyle/>
          <a:p>
            <a:fld id="{E6AB0CA8-27AE-4F82-A141-302F5F13940C}" type="slidenum">
              <a:rPr lang="en-US" smtClean="0"/>
              <a:t>11</a:t>
            </a:fld>
            <a:endParaRPr lang="en-US" dirty="0"/>
          </a:p>
        </p:txBody>
      </p:sp>
    </p:spTree>
    <p:extLst>
      <p:ext uri="{BB962C8B-B14F-4D97-AF65-F5344CB8AC3E}">
        <p14:creationId xmlns:p14="http://schemas.microsoft.com/office/powerpoint/2010/main" val="223016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NFIB vs Sebelius</a:t>
            </a:r>
            <a:endParaRPr lang="en-US" dirty="0"/>
          </a:p>
        </p:txBody>
      </p:sp>
      <p:sp>
        <p:nvSpPr>
          <p:cNvPr id="3" name="Content Placeholder 2"/>
          <p:cNvSpPr>
            <a:spLocks noGrp="1"/>
          </p:cNvSpPr>
          <p:nvPr>
            <p:ph idx="1"/>
          </p:nvPr>
        </p:nvSpPr>
        <p:spPr/>
        <p:txBody>
          <a:bodyPr>
            <a:normAutofit/>
          </a:bodyPr>
          <a:lstStyle/>
          <a:p>
            <a:r>
              <a:rPr lang="en-US" dirty="0" smtClean="0"/>
              <a:t>Is the required Medicaid expansion </a:t>
            </a:r>
            <a:r>
              <a:rPr lang="en-US" dirty="0" smtClean="0"/>
              <a:t>constitutional</a:t>
            </a:r>
            <a:r>
              <a:rPr lang="en-US" dirty="0" smtClean="0"/>
              <a:t>?</a:t>
            </a:r>
          </a:p>
          <a:p>
            <a:pPr lvl="1"/>
            <a:r>
              <a:rPr lang="en-US" dirty="0" smtClean="0"/>
              <a:t>No, because it threatened existing (not just expansion) funding so isn’t a meaningful choice (Roberts, Thomas, Scalia, Alito, Kennedy, Breyer, Kagan)</a:t>
            </a:r>
          </a:p>
          <a:p>
            <a:r>
              <a:rPr lang="en-US" dirty="0" smtClean="0"/>
              <a:t>Is the individual mandate penalty constitutional?</a:t>
            </a:r>
          </a:p>
          <a:p>
            <a:pPr lvl="1"/>
            <a:r>
              <a:rPr lang="en-US" dirty="0" smtClean="0"/>
              <a:t>No, under the Commerce and Necessary &amp; Proper clauses (</a:t>
            </a:r>
            <a:r>
              <a:rPr lang="en-US" dirty="0"/>
              <a:t>Roberts, Thomas, Scalia, Alito, Kennedy</a:t>
            </a:r>
            <a:r>
              <a:rPr lang="en-US" dirty="0" smtClean="0"/>
              <a:t>):</a:t>
            </a:r>
          </a:p>
          <a:p>
            <a:pPr lvl="2"/>
            <a:r>
              <a:rPr lang="en-US" dirty="0" smtClean="0"/>
              <a:t>The mandate is most naturally read as a </a:t>
            </a:r>
            <a:r>
              <a:rPr lang="en-US" b="1" dirty="0" smtClean="0"/>
              <a:t>command to buy insurance</a:t>
            </a:r>
            <a:r>
              <a:rPr lang="en-US" dirty="0" smtClean="0"/>
              <a:t>  This forces commercial activity for the purpose of regulating it isn’t protected by Commerce or Necessary &amp; Proper clauses</a:t>
            </a:r>
          </a:p>
          <a:p>
            <a:pPr lvl="2"/>
            <a:r>
              <a:rPr lang="en-US" dirty="0" smtClean="0"/>
              <a:t>Most significant line drawn by Supreme Court around Commerce Clause in decades</a:t>
            </a:r>
          </a:p>
          <a:p>
            <a:pPr lvl="1"/>
            <a:r>
              <a:rPr lang="en-US" dirty="0" smtClean="0"/>
              <a:t>Yes, under the Constitutional and Congressional taxing authority (Roberts, Breyer, Sotomayor, Kagan, Ginsburg) because:</a:t>
            </a:r>
          </a:p>
          <a:p>
            <a:pPr lvl="2"/>
            <a:r>
              <a:rPr lang="en-US" dirty="0" smtClean="0"/>
              <a:t>It is “fairly possible” to read the provision in a way that saves is constitutionality</a:t>
            </a:r>
          </a:p>
          <a:p>
            <a:pPr lvl="2"/>
            <a:r>
              <a:rPr lang="en-US" dirty="0" smtClean="0"/>
              <a:t>The individual mandate, in conjunction with the “shared responsibility payment” (penalty) can be construed as a legitimate exercise of Congress’ taxing power.  </a:t>
            </a:r>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12</a:t>
            </a:fld>
            <a:endParaRPr lang="en-US" dirty="0"/>
          </a:p>
        </p:txBody>
      </p:sp>
    </p:spTree>
    <p:extLst>
      <p:ext uri="{BB962C8B-B14F-4D97-AF65-F5344CB8AC3E}">
        <p14:creationId xmlns:p14="http://schemas.microsoft.com/office/powerpoint/2010/main" val="3798471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NFIB: Why Penalty is a Permissible Tax</a:t>
            </a:r>
            <a:endParaRPr lang="en-US" dirty="0"/>
          </a:p>
        </p:txBody>
      </p:sp>
      <p:sp>
        <p:nvSpPr>
          <p:cNvPr id="3" name="Content Placeholder 2"/>
          <p:cNvSpPr>
            <a:spLocks noGrp="1"/>
          </p:cNvSpPr>
          <p:nvPr>
            <p:ph idx="1"/>
          </p:nvPr>
        </p:nvSpPr>
        <p:spPr/>
        <p:txBody>
          <a:bodyPr>
            <a:normAutofit/>
          </a:bodyPr>
          <a:lstStyle/>
          <a:p>
            <a:r>
              <a:rPr lang="en-US" dirty="0" smtClean="0"/>
              <a:t>The shared responsibility payment (penalty) + the individual mandate, together can be read as a legitimate exercise of Congress’ taxing power for 4 reasons:</a:t>
            </a:r>
          </a:p>
          <a:p>
            <a:pPr lvl="1"/>
            <a:r>
              <a:rPr lang="en-US" dirty="0" smtClean="0"/>
              <a:t>Penalty produced at least some revenue for the government which is an essential feature of any tax</a:t>
            </a:r>
          </a:p>
          <a:p>
            <a:pPr lvl="1"/>
            <a:r>
              <a:rPr lang="en-US" dirty="0" smtClean="0"/>
              <a:t>Penalty was paid into the Treasury by taxpayers when they file their tax returns</a:t>
            </a:r>
          </a:p>
          <a:p>
            <a:pPr lvl="1"/>
            <a:r>
              <a:rPr lang="en-US" dirty="0" smtClean="0"/>
              <a:t>Amount of penalty owed under ACA was determined by such familiar factors as taxable income, number of dependents and joint filing status</a:t>
            </a:r>
          </a:p>
          <a:p>
            <a:pPr lvl="1"/>
            <a:r>
              <a:rPr lang="en-US" dirty="0" smtClean="0"/>
              <a:t>The requirement to pay was in the Internal Revenue Code and enforced by IRS which would collect in same manner as taxes</a:t>
            </a:r>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13</a:t>
            </a:fld>
            <a:endParaRPr lang="en-US" dirty="0"/>
          </a:p>
        </p:txBody>
      </p:sp>
    </p:spTree>
    <p:extLst>
      <p:ext uri="{BB962C8B-B14F-4D97-AF65-F5344CB8AC3E}">
        <p14:creationId xmlns:p14="http://schemas.microsoft.com/office/powerpoint/2010/main" val="344736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Circuit Ruling in Texas v California</a:t>
            </a:r>
            <a:endParaRPr lang="en-US" dirty="0"/>
          </a:p>
        </p:txBody>
      </p:sp>
      <p:sp>
        <p:nvSpPr>
          <p:cNvPr id="3" name="Content Placeholder 2"/>
          <p:cNvSpPr>
            <a:spLocks noGrp="1"/>
          </p:cNvSpPr>
          <p:nvPr>
            <p:ph idx="1"/>
          </p:nvPr>
        </p:nvSpPr>
        <p:spPr/>
        <p:txBody>
          <a:bodyPr>
            <a:normAutofit/>
          </a:bodyPr>
          <a:lstStyle/>
          <a:p>
            <a:r>
              <a:rPr lang="en-US" dirty="0" smtClean="0"/>
              <a:t>Is there a live case or controversy? YES</a:t>
            </a:r>
          </a:p>
          <a:p>
            <a:pPr lvl="1"/>
            <a:r>
              <a:rPr lang="en-US" dirty="0" smtClean="0"/>
              <a:t>There remains a live case or controversy between plaintiffs and federal defendants</a:t>
            </a:r>
          </a:p>
          <a:p>
            <a:r>
              <a:rPr lang="en-US" dirty="0" smtClean="0"/>
              <a:t>Do the intervenor-defendant states and the US House of Representatives have standing to appeal?  YES</a:t>
            </a:r>
          </a:p>
          <a:p>
            <a:pPr lvl="1"/>
            <a:r>
              <a:rPr lang="en-US" dirty="0" smtClean="0"/>
              <a:t>Mandate requires individual plaintiffs to buy insurance they don’t want</a:t>
            </a:r>
          </a:p>
          <a:p>
            <a:pPr lvl="1"/>
            <a:r>
              <a:rPr lang="en-US" dirty="0" smtClean="0"/>
              <a:t>Increases costs of state plaintiffs of complying with reporting requirements of individual mandate</a:t>
            </a:r>
          </a:p>
          <a:p>
            <a:r>
              <a:rPr lang="en-US" dirty="0" smtClean="0"/>
              <a:t>If so, is the individual mandate unconstitutional?  YES</a:t>
            </a:r>
          </a:p>
          <a:p>
            <a:pPr lvl="1"/>
            <a:r>
              <a:rPr lang="en-US" dirty="0" smtClean="0"/>
              <a:t>The individual mandate can no longer be read as a tax, once the Congress reduced it to zero in the tax law</a:t>
            </a:r>
          </a:p>
          <a:p>
            <a:pPr lvl="1"/>
            <a:r>
              <a:rPr lang="en-US" dirty="0" smtClean="0"/>
              <a:t>There is no other constitutional provision that justifies this exercise of congressional power</a:t>
            </a:r>
          </a:p>
          <a:p>
            <a:r>
              <a:rPr lang="en-US" dirty="0" smtClean="0"/>
              <a:t>If so, how much of the rest of the Act is inseverable from the individual mandate?  REMAND</a:t>
            </a:r>
          </a:p>
          <a:p>
            <a:pPr lvl="1"/>
            <a:r>
              <a:rPr lang="en-US" dirty="0" smtClean="0"/>
              <a:t>District Court to provide additional analysis of ACA provisions as they currently exist</a:t>
            </a:r>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14</a:t>
            </a:fld>
            <a:endParaRPr lang="en-US" dirty="0"/>
          </a:p>
        </p:txBody>
      </p:sp>
    </p:spTree>
    <p:extLst>
      <p:ext uri="{BB962C8B-B14F-4D97-AF65-F5344CB8AC3E}">
        <p14:creationId xmlns:p14="http://schemas.microsoft.com/office/powerpoint/2010/main" val="1915257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Circuit Opinion in Own Words</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a:t>“In NFIB, the individual mandate—most naturally read as a command to purchase insurance—was saved from unconstitutionality because it could be read together with the shared responsibility payment as an option to purchase insurance or pay a tax. It could be read this way because the shared responsibility payment produced revenue. It no longer does so. Therefore, the most straightforward reading applies: the mandate is a command. Using that meaning, the individual mandate is unconstitutional.” </a:t>
            </a:r>
          </a:p>
          <a:p>
            <a:pPr marL="0" indent="0">
              <a:buNone/>
            </a:pPr>
            <a:endParaRPr lang="en-US" sz="2400" i="1" dirty="0"/>
          </a:p>
          <a:p>
            <a:pPr marL="0" indent="0">
              <a:buNone/>
            </a:pPr>
            <a:endParaRPr lang="en-US" sz="2400" i="1" dirty="0"/>
          </a:p>
        </p:txBody>
      </p:sp>
      <p:sp>
        <p:nvSpPr>
          <p:cNvPr id="4" name="Slide Number Placeholder 3"/>
          <p:cNvSpPr>
            <a:spLocks noGrp="1"/>
          </p:cNvSpPr>
          <p:nvPr>
            <p:ph type="sldNum" sz="quarter" idx="12"/>
          </p:nvPr>
        </p:nvSpPr>
        <p:spPr/>
        <p:txBody>
          <a:bodyPr/>
          <a:lstStyle/>
          <a:p>
            <a:fld id="{E6AB0CA8-27AE-4F82-A141-302F5F13940C}" type="slidenum">
              <a:rPr lang="en-US" smtClean="0"/>
              <a:t>15</a:t>
            </a:fld>
            <a:endParaRPr lang="en-US" dirty="0"/>
          </a:p>
        </p:txBody>
      </p:sp>
    </p:spTree>
    <p:extLst>
      <p:ext uri="{BB962C8B-B14F-4D97-AF65-F5344CB8AC3E}">
        <p14:creationId xmlns:p14="http://schemas.microsoft.com/office/powerpoint/2010/main" val="3755239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latest ACA case mean?</a:t>
            </a:r>
            <a:endParaRPr lang="en-US" dirty="0"/>
          </a:p>
        </p:txBody>
      </p:sp>
      <p:sp>
        <p:nvSpPr>
          <p:cNvPr id="3" name="Content Placeholder 2"/>
          <p:cNvSpPr>
            <a:spLocks noGrp="1"/>
          </p:cNvSpPr>
          <p:nvPr>
            <p:ph idx="1"/>
          </p:nvPr>
        </p:nvSpPr>
        <p:spPr/>
        <p:txBody>
          <a:bodyPr/>
          <a:lstStyle/>
          <a:p>
            <a:r>
              <a:rPr lang="en-US" dirty="0" smtClean="0"/>
              <a:t>Plaintiffs made a compelling case to the 5</a:t>
            </a:r>
            <a:r>
              <a:rPr lang="en-US" baseline="30000" dirty="0" smtClean="0"/>
              <a:t>th</a:t>
            </a:r>
            <a:r>
              <a:rPr lang="en-US" dirty="0" smtClean="0"/>
              <a:t> Circuit using the NFIB decision itself</a:t>
            </a:r>
          </a:p>
          <a:p>
            <a:r>
              <a:rPr lang="en-US" dirty="0" smtClean="0"/>
              <a:t>Justice Roberts seems disinclined to invalidate all of ACA</a:t>
            </a:r>
          </a:p>
          <a:p>
            <a:r>
              <a:rPr lang="en-US" dirty="0" smtClean="0"/>
              <a:t>Justice Kavanaugh seems inclined to presume severability, even if it doesn’t literally exist in the statute</a:t>
            </a:r>
          </a:p>
          <a:p>
            <a:r>
              <a:rPr lang="en-US" dirty="0" smtClean="0"/>
              <a:t>Potential outcomes of ruling:</a:t>
            </a:r>
          </a:p>
          <a:p>
            <a:pPr lvl="1"/>
            <a:r>
              <a:rPr lang="en-US" dirty="0" smtClean="0"/>
              <a:t>Constitutional because the Congress reduced the penalty to zero, but didn’t eliminate the provision entirely or  </a:t>
            </a:r>
            <a:r>
              <a:rPr lang="en-US" dirty="0"/>
              <a:t>make any other changes in the </a:t>
            </a:r>
            <a:r>
              <a:rPr lang="en-US" dirty="0" smtClean="0"/>
              <a:t>ACA</a:t>
            </a:r>
          </a:p>
          <a:p>
            <a:pPr lvl="1"/>
            <a:r>
              <a:rPr lang="en-US" dirty="0" smtClean="0"/>
              <a:t>Unconstitutional, but it can be severed entirely</a:t>
            </a:r>
          </a:p>
          <a:p>
            <a:pPr lvl="1"/>
            <a:r>
              <a:rPr lang="en-US" dirty="0" smtClean="0"/>
              <a:t>Unconstitutional, but some of ACA can be severed, so remand for guidance, for example</a:t>
            </a:r>
          </a:p>
          <a:p>
            <a:pPr lvl="2"/>
            <a:r>
              <a:rPr lang="en-US" dirty="0" smtClean="0"/>
              <a:t>Sever all provisions inextricably entwined such as community-rating and guaranteed-issue</a:t>
            </a:r>
          </a:p>
          <a:p>
            <a:pPr lvl="2"/>
            <a:r>
              <a:rPr lang="en-US" dirty="0" smtClean="0"/>
              <a:t>Sever Titles I and II, but leave Medicare cuts &amp; changes in effect</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16</a:t>
            </a:fld>
            <a:endParaRPr lang="en-US" dirty="0"/>
          </a:p>
        </p:txBody>
      </p:sp>
    </p:spTree>
    <p:extLst>
      <p:ext uri="{BB962C8B-B14F-4D97-AF65-F5344CB8AC3E}">
        <p14:creationId xmlns:p14="http://schemas.microsoft.com/office/powerpoint/2010/main" val="291812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‘Round the Corner Issues</a:t>
            </a:r>
            <a:endParaRPr lang="en-US" dirty="0"/>
          </a:p>
        </p:txBody>
      </p:sp>
      <p:sp>
        <p:nvSpPr>
          <p:cNvPr id="3" name="Content Placeholder 2"/>
          <p:cNvSpPr>
            <a:spLocks noGrp="1"/>
          </p:cNvSpPr>
          <p:nvPr>
            <p:ph idx="1"/>
          </p:nvPr>
        </p:nvSpPr>
        <p:spPr/>
        <p:txBody>
          <a:bodyPr>
            <a:normAutofit/>
          </a:bodyPr>
          <a:lstStyle/>
          <a:p>
            <a:r>
              <a:rPr lang="en-US" dirty="0" smtClean="0"/>
              <a:t>Consolidation of health care providers likely to continue drawing attention and scrutiny</a:t>
            </a:r>
          </a:p>
          <a:p>
            <a:r>
              <a:rPr lang="en-US" dirty="0" smtClean="0"/>
              <a:t>Once we’re through the pandemic, the credit cards will become due from PRF and the dollars will stop rolling in for providers</a:t>
            </a:r>
          </a:p>
          <a:p>
            <a:r>
              <a:rPr lang="en-US" dirty="0" smtClean="0"/>
              <a:t>We’ve seen this movie before.  How are changes usually financed in expanding coverage?  For all the talk of higher taxes if Democrat control, expect health care provider cuts will help “contribute” to the cost of expansion of Medicare and/or public option</a:t>
            </a:r>
          </a:p>
          <a:p>
            <a:r>
              <a:rPr lang="en-US" dirty="0" smtClean="0"/>
              <a:t>Bipartisan interest in tackling other health issues, such as health care disparities, HIV/AIDS, cancer research, telehealth etc.  </a:t>
            </a:r>
          </a:p>
          <a:p>
            <a:r>
              <a:rPr lang="en-US" dirty="0" smtClean="0"/>
              <a:t>Republicans will want to be FOR something (e.g. high quality/lower costs), even if they fight Democrats on big issues (public option, Medicare at 60)</a:t>
            </a:r>
          </a:p>
          <a:p>
            <a:pPr marL="0" indent="0">
              <a:buNone/>
            </a:pPr>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17</a:t>
            </a:fld>
            <a:endParaRPr lang="en-US" dirty="0"/>
          </a:p>
        </p:txBody>
      </p:sp>
    </p:spTree>
    <p:extLst>
      <p:ext uri="{BB962C8B-B14F-4D97-AF65-F5344CB8AC3E}">
        <p14:creationId xmlns:p14="http://schemas.microsoft.com/office/powerpoint/2010/main" val="4087966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best navigate</a:t>
            </a:r>
            <a:endParaRPr lang="en-US" dirty="0"/>
          </a:p>
        </p:txBody>
      </p:sp>
      <p:sp>
        <p:nvSpPr>
          <p:cNvPr id="3" name="Content Placeholder 2"/>
          <p:cNvSpPr>
            <a:spLocks noGrp="1"/>
          </p:cNvSpPr>
          <p:nvPr>
            <p:ph idx="1"/>
          </p:nvPr>
        </p:nvSpPr>
        <p:spPr/>
        <p:txBody>
          <a:bodyPr>
            <a:normAutofit/>
          </a:bodyPr>
          <a:lstStyle/>
          <a:p>
            <a:r>
              <a:rPr lang="en-US" dirty="0" smtClean="0"/>
              <a:t>Change in control every 2-4 years is now the new normal</a:t>
            </a:r>
          </a:p>
          <a:p>
            <a:r>
              <a:rPr lang="en-US" dirty="0" smtClean="0"/>
              <a:t>That means advocates have to find a path through many different scenarios</a:t>
            </a:r>
          </a:p>
          <a:p>
            <a:r>
              <a:rPr lang="en-US" dirty="0"/>
              <a:t>Don’t wait until March to figure out your health care positions – that may be too late</a:t>
            </a:r>
          </a:p>
          <a:p>
            <a:r>
              <a:rPr lang="en-US" dirty="0"/>
              <a:t>Bipartisan interest in drug pricing, transparency, infrastructure, public health, COVID disparities, social </a:t>
            </a:r>
            <a:r>
              <a:rPr lang="en-US" dirty="0" smtClean="0"/>
              <a:t>determinants</a:t>
            </a:r>
          </a:p>
          <a:p>
            <a:r>
              <a:rPr lang="en-US" dirty="0" smtClean="0"/>
              <a:t>So, best advocacy options (when possible) are those that appeal to both sides, to withstand the test of time and many elections</a:t>
            </a:r>
          </a:p>
          <a:p>
            <a:r>
              <a:rPr lang="en-US" dirty="0" smtClean="0"/>
              <a:t>Tune out the radical “sky is falling” from both sides, unless it actually does start falling</a:t>
            </a:r>
          </a:p>
          <a:p>
            <a:r>
              <a:rPr lang="en-US" dirty="0" smtClean="0"/>
              <a:t>Focus on what is more realistically going to happen, than what is theoretically possible, but be prepared for a wild ride</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18</a:t>
            </a:fld>
            <a:endParaRPr lang="en-US" dirty="0"/>
          </a:p>
        </p:txBody>
      </p:sp>
    </p:spTree>
    <p:extLst>
      <p:ext uri="{BB962C8B-B14F-4D97-AF65-F5344CB8AC3E}">
        <p14:creationId xmlns:p14="http://schemas.microsoft.com/office/powerpoint/2010/main" val="46050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Strap in!!!!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712119"/>
            <a:ext cx="7620000" cy="4076700"/>
          </a:xfrm>
        </p:spPr>
      </p:pic>
      <p:sp>
        <p:nvSpPr>
          <p:cNvPr id="4" name="Slide Number Placeholder 3"/>
          <p:cNvSpPr>
            <a:spLocks noGrp="1"/>
          </p:cNvSpPr>
          <p:nvPr>
            <p:ph type="sldNum" sz="quarter" idx="12"/>
          </p:nvPr>
        </p:nvSpPr>
        <p:spPr/>
        <p:txBody>
          <a:bodyPr/>
          <a:lstStyle/>
          <a:p>
            <a:fld id="{E6AB0CA8-27AE-4F82-A141-302F5F13940C}" type="slidenum">
              <a:rPr lang="en-US" smtClean="0"/>
              <a:t>19</a:t>
            </a:fld>
            <a:endParaRPr lang="en-US" dirty="0"/>
          </a:p>
        </p:txBody>
      </p:sp>
    </p:spTree>
    <p:extLst>
      <p:ext uri="{BB962C8B-B14F-4D97-AF65-F5344CB8AC3E}">
        <p14:creationId xmlns:p14="http://schemas.microsoft.com/office/powerpoint/2010/main" val="2980026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joining today’s program</a:t>
            </a:r>
          </a:p>
        </p:txBody>
      </p:sp>
      <p:sp>
        <p:nvSpPr>
          <p:cNvPr id="3" name="Content Placeholder 2"/>
          <p:cNvSpPr>
            <a:spLocks noGrp="1"/>
          </p:cNvSpPr>
          <p:nvPr>
            <p:ph idx="1"/>
          </p:nvPr>
        </p:nvSpPr>
        <p:spPr/>
        <p:txBody>
          <a:bodyPr/>
          <a:lstStyle/>
          <a:p>
            <a:r>
              <a:rPr lang="en-US" dirty="0"/>
              <a:t>All participants are on mute</a:t>
            </a:r>
          </a:p>
          <a:p>
            <a:r>
              <a:rPr lang="en-US" dirty="0"/>
              <a:t>Please ask questions via Q&amp;A box</a:t>
            </a:r>
          </a:p>
          <a:p>
            <a:r>
              <a:rPr lang="en-US" dirty="0"/>
              <a:t>Today’s program is being recorded and will be posted on our website</a:t>
            </a:r>
          </a:p>
          <a:p>
            <a:r>
              <a:rPr lang="en-US" dirty="0"/>
              <a:t>For technical assistance please reach out to the host via the chat box</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a:t>
            </a:fld>
            <a:endParaRPr lang="en-US" dirty="0"/>
          </a:p>
        </p:txBody>
      </p:sp>
    </p:spTree>
    <p:extLst>
      <p:ext uri="{BB962C8B-B14F-4D97-AF65-F5344CB8AC3E}">
        <p14:creationId xmlns:p14="http://schemas.microsoft.com/office/powerpoint/2010/main" val="263242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Prices</a:t>
            </a:r>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20</a:t>
            </a:fld>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Biden Administration</a:t>
            </a:r>
          </a:p>
          <a:p>
            <a:r>
              <a:rPr lang="en-US" dirty="0"/>
              <a:t>Would likely be aggressive; Work with House Democrats. </a:t>
            </a:r>
            <a:r>
              <a:rPr lang="en-US" dirty="0" smtClean="0"/>
              <a:t>Composition </a:t>
            </a:r>
            <a:r>
              <a:rPr lang="en-US" dirty="0"/>
              <a:t>of the Senate will determine the extent of these policies </a:t>
            </a:r>
          </a:p>
          <a:p>
            <a:pPr lvl="1"/>
            <a:r>
              <a:rPr lang="en-US" dirty="0"/>
              <a:t>Medicare direct price negotiation – HR 3 or some variation; repeal the law that bans price negotiating</a:t>
            </a:r>
          </a:p>
          <a:p>
            <a:pPr lvl="1"/>
            <a:r>
              <a:rPr lang="en-US" dirty="0"/>
              <a:t>Drug importation</a:t>
            </a:r>
          </a:p>
          <a:p>
            <a:pPr lvl="1"/>
            <a:r>
              <a:rPr lang="en-US" dirty="0"/>
              <a:t>Regulation of price – Independent board to set prices based on prices in other </a:t>
            </a:r>
            <a:r>
              <a:rPr lang="en-US" dirty="0" smtClean="0"/>
              <a:t>countries; Price </a:t>
            </a:r>
            <a:r>
              <a:rPr lang="en-US" dirty="0"/>
              <a:t>increases, launch price, etc.</a:t>
            </a:r>
          </a:p>
          <a:p>
            <a:pPr lvl="1"/>
            <a:r>
              <a:rPr lang="en-US" dirty="0"/>
              <a:t>Support for generics</a:t>
            </a:r>
          </a:p>
          <a:p>
            <a:pPr marL="0" indent="0">
              <a:buNone/>
            </a:pPr>
            <a:endParaRPr lang="en-US" b="1" dirty="0" smtClean="0"/>
          </a:p>
          <a:p>
            <a:pPr marL="0" indent="0">
              <a:buNone/>
            </a:pPr>
            <a:r>
              <a:rPr lang="en-US" b="1" dirty="0" smtClean="0"/>
              <a:t>Trump </a:t>
            </a:r>
            <a:r>
              <a:rPr lang="en-US" b="1" dirty="0"/>
              <a:t>Administration EOs (July 2020</a:t>
            </a:r>
            <a:r>
              <a:rPr lang="en-US" b="1" dirty="0" smtClean="0"/>
              <a:t>)</a:t>
            </a:r>
            <a:endParaRPr lang="en-US" b="1" dirty="0"/>
          </a:p>
          <a:p>
            <a:pPr lvl="1"/>
            <a:r>
              <a:rPr lang="en-US" dirty="0"/>
              <a:t>HHS secretary to require Federally Qualified Health Centers to make epinephrine and insulin available at low prices to low-income individuals who don’t have health insurance or have high cost-sharing for those drugs.  </a:t>
            </a:r>
          </a:p>
          <a:p>
            <a:pPr lvl="1"/>
            <a:r>
              <a:rPr lang="en-US" dirty="0"/>
              <a:t>HHS secretary shall expand access to cheaper imported drugs by granting waivers to individuals to legally import drugs, allowing the reimportation of insulin if needed for “emergency medical care,” and finishing the rule-making process to allow the importation of some drugs from Canada.</a:t>
            </a:r>
          </a:p>
          <a:p>
            <a:pPr lvl="1"/>
            <a:r>
              <a:rPr lang="en-US" dirty="0"/>
              <a:t>Tie Medicare prices for drugs administered in a doctor’s office, such as intravenous and injectable drugs, to the prices other countries pay.</a:t>
            </a:r>
          </a:p>
          <a:p>
            <a:pPr lvl="1"/>
            <a:r>
              <a:rPr lang="en-US" dirty="0"/>
              <a:t>Eliminate rebates that drug manufacturers give to pharmacy benefit managers or health plans that negotiate discounts on the list prices of drugs. Instead, these discounts would be passed along to Medicare beneficiaries.</a:t>
            </a:r>
          </a:p>
          <a:p>
            <a:r>
              <a:rPr lang="en-US" dirty="0"/>
              <a:t>Value-based payments?  Under either Administration, there could be an opportunity to advance proposals</a:t>
            </a:r>
          </a:p>
          <a:p>
            <a:r>
              <a:rPr lang="en-US" dirty="0"/>
              <a:t>Increased collaboration and communication between CMS and FDA?</a:t>
            </a:r>
          </a:p>
          <a:p>
            <a:endParaRPr lang="en-US" dirty="0"/>
          </a:p>
        </p:txBody>
      </p:sp>
    </p:spTree>
    <p:extLst>
      <p:ext uri="{BB962C8B-B14F-4D97-AF65-F5344CB8AC3E}">
        <p14:creationId xmlns:p14="http://schemas.microsoft.com/office/powerpoint/2010/main" val="86922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COVID-19</a:t>
            </a:r>
            <a:endParaRPr lang="en-US" dirty="0"/>
          </a:p>
        </p:txBody>
      </p:sp>
      <p:sp>
        <p:nvSpPr>
          <p:cNvPr id="3" name="Content Placeholder 2"/>
          <p:cNvSpPr>
            <a:spLocks noGrp="1"/>
          </p:cNvSpPr>
          <p:nvPr>
            <p:ph idx="1"/>
          </p:nvPr>
        </p:nvSpPr>
        <p:spPr/>
        <p:txBody>
          <a:bodyPr/>
          <a:lstStyle/>
          <a:p>
            <a:r>
              <a:rPr lang="en-US" dirty="0"/>
              <a:t>Expect multiple regulatory and legislative initiatives</a:t>
            </a:r>
          </a:p>
          <a:p>
            <a:r>
              <a:rPr lang="en-US" dirty="0"/>
              <a:t>Examples:</a:t>
            </a:r>
          </a:p>
          <a:p>
            <a:pPr lvl="1"/>
            <a:r>
              <a:rPr lang="en-US" dirty="0"/>
              <a:t>Public health and preparedness policies</a:t>
            </a:r>
          </a:p>
          <a:p>
            <a:pPr lvl="2"/>
            <a:r>
              <a:rPr lang="en-US" dirty="0"/>
              <a:t>Vaccine education, data infrastructure to track pandemic and contact tracing</a:t>
            </a:r>
          </a:p>
          <a:p>
            <a:pPr lvl="1"/>
            <a:r>
              <a:rPr lang="en-US" dirty="0"/>
              <a:t>FDA funding</a:t>
            </a:r>
          </a:p>
          <a:p>
            <a:pPr lvl="1"/>
            <a:r>
              <a:rPr lang="en-US" dirty="0"/>
              <a:t>Global supply chain</a:t>
            </a:r>
          </a:p>
          <a:p>
            <a:pPr lvl="1"/>
            <a:r>
              <a:rPr lang="en-US" dirty="0"/>
              <a:t>Virtual FDA inspections or informed consent</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21</a:t>
            </a:fld>
            <a:endParaRPr lang="en-US" dirty="0"/>
          </a:p>
        </p:txBody>
      </p:sp>
    </p:spTree>
    <p:extLst>
      <p:ext uri="{BB962C8B-B14F-4D97-AF65-F5344CB8AC3E}">
        <p14:creationId xmlns:p14="http://schemas.microsoft.com/office/powerpoint/2010/main" val="4286664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Supply Chain	</a:t>
            </a:r>
          </a:p>
        </p:txBody>
      </p:sp>
      <p:sp>
        <p:nvSpPr>
          <p:cNvPr id="3" name="Content Placeholder 2"/>
          <p:cNvSpPr>
            <a:spLocks noGrp="1"/>
          </p:cNvSpPr>
          <p:nvPr>
            <p:ph idx="1"/>
          </p:nvPr>
        </p:nvSpPr>
        <p:spPr/>
        <p:txBody>
          <a:bodyPr>
            <a:normAutofit fontScale="62500" lnSpcReduction="20000"/>
          </a:bodyPr>
          <a:lstStyle/>
          <a:p>
            <a:pPr marL="0" indent="0">
              <a:buNone/>
            </a:pPr>
            <a:r>
              <a:rPr lang="en-US" sz="2300" b="1" dirty="0"/>
              <a:t>Trump Administration – EO in August 2020 (“Buy American”) </a:t>
            </a:r>
          </a:p>
          <a:p>
            <a:r>
              <a:rPr lang="en-US" sz="2300" dirty="0"/>
              <a:t>It calls on federal agencies to purchase “essential drugs” and medical supplies made in the U.S., rather than from overseas companies.</a:t>
            </a:r>
          </a:p>
          <a:p>
            <a:r>
              <a:rPr lang="en-US" sz="2300" dirty="0"/>
              <a:t>The order does not specify which drugs or supplies should be manufactured in the U.S.; instead, it </a:t>
            </a:r>
            <a:r>
              <a:rPr lang="en-US" sz="2300" dirty="0" smtClean="0"/>
              <a:t>directs </a:t>
            </a:r>
            <a:r>
              <a:rPr lang="en-US" sz="2300" dirty="0"/>
              <a:t>the FDA to make that determination (within 90 days). </a:t>
            </a:r>
          </a:p>
          <a:p>
            <a:pPr lvl="1"/>
            <a:r>
              <a:rPr lang="en-US" sz="2000" dirty="0"/>
              <a:t>FDA is currently putting its list together</a:t>
            </a:r>
          </a:p>
          <a:p>
            <a:pPr marL="0" indent="0">
              <a:buNone/>
            </a:pPr>
            <a:r>
              <a:rPr lang="en-US" sz="2300" b="1" dirty="0"/>
              <a:t>Biden Administration</a:t>
            </a:r>
          </a:p>
          <a:p>
            <a:r>
              <a:rPr lang="en-US" sz="2300" dirty="0"/>
              <a:t>Federal agency purchase of drugs made domestically</a:t>
            </a:r>
          </a:p>
          <a:p>
            <a:r>
              <a:rPr lang="en-US" sz="2300" dirty="0"/>
              <a:t>Support for BARDA to fund increased domestic manufacturing capacity/other incentives</a:t>
            </a:r>
          </a:p>
          <a:p>
            <a:r>
              <a:rPr lang="en-US" sz="2300" dirty="0"/>
              <a:t>Increase </a:t>
            </a:r>
            <a:r>
              <a:rPr lang="en-US" sz="2300" dirty="0" smtClean="0"/>
              <a:t>national stockpile/greater </a:t>
            </a:r>
            <a:r>
              <a:rPr lang="en-US" sz="2300" dirty="0"/>
              <a:t>use of DPA</a:t>
            </a:r>
          </a:p>
          <a:p>
            <a:r>
              <a:rPr lang="en-US" sz="2300" dirty="0"/>
              <a:t>Reporting and notification requirements</a:t>
            </a:r>
          </a:p>
          <a:p>
            <a:pPr marL="0" indent="0">
              <a:buNone/>
            </a:pPr>
            <a:r>
              <a:rPr lang="en-US" sz="2300" b="1" dirty="0"/>
              <a:t>Congressional Actions</a:t>
            </a:r>
          </a:p>
          <a:p>
            <a:r>
              <a:rPr lang="en-US" sz="2300" dirty="0"/>
              <a:t>CARES Act: provided for expanded drug listing and reporting requirements to help quantify for regulators the volume of finished drug products and active pharmaceutical ingredients (APIs) manufactured domestically and abroad for the U.S. market; gave FDA  explicit authority to require certain device manufacturers to report interruptions or discontinuances in manufacturing during public health emergencies; and requires the National Academies of Science, Engineering, and Medicine (NASEM) to report on the security of the US medical product supply chain, including dependence on critical drugs and devices from other countries</a:t>
            </a:r>
          </a:p>
          <a:p>
            <a:r>
              <a:rPr lang="en-US" sz="2300" dirty="0" smtClean="0"/>
              <a:t>Legislative Proposals Including</a:t>
            </a:r>
          </a:p>
          <a:p>
            <a:pPr lvl="1"/>
            <a:r>
              <a:rPr lang="en-US" sz="2000" dirty="0" smtClean="0"/>
              <a:t>PART </a:t>
            </a:r>
            <a:r>
              <a:rPr lang="en-US" sz="2000" dirty="0"/>
              <a:t>Act -- expand reporting requirements for manufacturers to FDA on critical manufacturing data such as which medications and what in amount – including active pharmaceutical ingredients – are produced domestically and abroad.</a:t>
            </a:r>
          </a:p>
          <a:p>
            <a:pPr lvl="1"/>
            <a:r>
              <a:rPr lang="en-US" sz="2000" dirty="0"/>
              <a:t>HOME Act – expand domestic manufacturing capacity. The bill would establish a Center for Domestic Advanced Manufacturing of Critical Drugs and Devices within  HHS to facilitate investments in advanced manufacturing capabilities for critical drugs and devices throughout the United States. </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22</a:t>
            </a:fld>
            <a:endParaRPr lang="en-US" dirty="0"/>
          </a:p>
        </p:txBody>
      </p:sp>
    </p:spTree>
    <p:extLst>
      <p:ext uri="{BB962C8B-B14F-4D97-AF65-F5344CB8AC3E}">
        <p14:creationId xmlns:p14="http://schemas.microsoft.com/office/powerpoint/2010/main" val="6783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Oversight and Enforcement Over Drug, Device Companies</a:t>
            </a:r>
          </a:p>
        </p:txBody>
      </p:sp>
      <p:sp>
        <p:nvSpPr>
          <p:cNvPr id="3" name="Content Placeholder 2"/>
          <p:cNvSpPr>
            <a:spLocks noGrp="1"/>
          </p:cNvSpPr>
          <p:nvPr>
            <p:ph idx="1"/>
          </p:nvPr>
        </p:nvSpPr>
        <p:spPr/>
        <p:txBody>
          <a:bodyPr/>
          <a:lstStyle/>
          <a:p>
            <a:pPr marL="0" indent="0">
              <a:buNone/>
            </a:pPr>
            <a:r>
              <a:rPr lang="en-US" b="1" dirty="0"/>
              <a:t>Executive Branch</a:t>
            </a:r>
          </a:p>
          <a:p>
            <a:r>
              <a:rPr lang="en-US" dirty="0"/>
              <a:t>Biden Administration:</a:t>
            </a:r>
          </a:p>
          <a:p>
            <a:pPr lvl="1"/>
            <a:r>
              <a:rPr lang="en-US" dirty="0"/>
              <a:t>Increase in enforcement activities on (for example) unsupported claims about drugs, tests, etc. especially those marketed as COVID-applicable</a:t>
            </a:r>
          </a:p>
          <a:p>
            <a:pPr lvl="1"/>
            <a:r>
              <a:rPr lang="en-US" dirty="0"/>
              <a:t>Investigations of Trump Administration activities especially re: COVID</a:t>
            </a:r>
          </a:p>
          <a:p>
            <a:pPr lvl="1"/>
            <a:r>
              <a:rPr lang="en-US" dirty="0"/>
              <a:t>Enforcement on AKS, Fraud and Abuse</a:t>
            </a:r>
          </a:p>
          <a:p>
            <a:r>
              <a:rPr lang="en-US" dirty="0"/>
              <a:t>Trump Administration:</a:t>
            </a:r>
          </a:p>
          <a:p>
            <a:pPr lvl="1"/>
            <a:r>
              <a:rPr lang="en-US" dirty="0"/>
              <a:t>Continuation of enforcement in some areas (e.g., CBD)</a:t>
            </a:r>
          </a:p>
          <a:p>
            <a:pPr marL="0" indent="0">
              <a:buNone/>
            </a:pPr>
            <a:endParaRPr lang="en-US" b="1" dirty="0" smtClean="0"/>
          </a:p>
          <a:p>
            <a:pPr marL="0" indent="0">
              <a:buNone/>
            </a:pPr>
            <a:r>
              <a:rPr lang="en-US" b="1" dirty="0" smtClean="0"/>
              <a:t>Democratic </a:t>
            </a:r>
            <a:r>
              <a:rPr lang="en-US" b="1" dirty="0"/>
              <a:t>Congress</a:t>
            </a:r>
          </a:p>
          <a:p>
            <a:r>
              <a:rPr lang="en-US" dirty="0"/>
              <a:t>Increased/continued scrutiny of drug, device, PBM industries’ pricing and business activities</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23</a:t>
            </a:fld>
            <a:endParaRPr lang="en-US" dirty="0"/>
          </a:p>
        </p:txBody>
      </p:sp>
    </p:spTree>
    <p:extLst>
      <p:ext uri="{BB962C8B-B14F-4D97-AF65-F5344CB8AC3E}">
        <p14:creationId xmlns:p14="http://schemas.microsoft.com/office/powerpoint/2010/main" val="1541931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 Products </a:t>
            </a:r>
          </a:p>
        </p:txBody>
      </p:sp>
      <p:sp>
        <p:nvSpPr>
          <p:cNvPr id="3" name="Content Placeholder 2"/>
          <p:cNvSpPr>
            <a:spLocks noGrp="1"/>
          </p:cNvSpPr>
          <p:nvPr>
            <p:ph idx="1"/>
          </p:nvPr>
        </p:nvSpPr>
        <p:spPr/>
        <p:txBody>
          <a:bodyPr/>
          <a:lstStyle/>
          <a:p>
            <a:r>
              <a:rPr lang="en-US" dirty="0"/>
              <a:t>Addressing COVID will be job #1 for Biden and a Democratic Congress; Trump Administration will continue its efforts as well</a:t>
            </a:r>
          </a:p>
          <a:p>
            <a:r>
              <a:rPr lang="en-US" dirty="0"/>
              <a:t>In general, a Biden Administration will be more “</a:t>
            </a:r>
            <a:r>
              <a:rPr lang="en-US" dirty="0" smtClean="0"/>
              <a:t>hands </a:t>
            </a:r>
            <a:r>
              <a:rPr lang="en-US" dirty="0"/>
              <a:t>off” re: scientific agencies like FDA and CDC; (will Agency leadership remain?)</a:t>
            </a:r>
          </a:p>
          <a:p>
            <a:pPr lvl="1"/>
            <a:r>
              <a:rPr lang="en-US" dirty="0"/>
              <a:t>FDA will continue to develop guidance/standards for vaccines, tests, drugs and devices; new “enforcement discretion” policies unlikely</a:t>
            </a:r>
          </a:p>
          <a:p>
            <a:pPr lvl="1"/>
            <a:r>
              <a:rPr lang="en-US" dirty="0"/>
              <a:t>The EUA period will likely be extended through Q2 of 2021 continuing an alternative pathway to market for products (e.g., tests, PPE, vaccines, and drugs).</a:t>
            </a:r>
          </a:p>
          <a:p>
            <a:pPr lvl="1"/>
            <a:r>
              <a:rPr lang="en-US" dirty="0"/>
              <a:t>When that period ends, those products will need approval or clearance.  How FDA will regulate products during the transition is unclear but anticipate FDA opining on this in coming weeks.</a:t>
            </a:r>
          </a:p>
          <a:p>
            <a:pPr lvl="1"/>
            <a:r>
              <a:rPr lang="en-US" dirty="0"/>
              <a:t>Likely to reverse FDA’s recently announced policy that it will not review an EUA application for certain diagnostic tests (Congress likely to legislate)</a:t>
            </a:r>
          </a:p>
          <a:p>
            <a:r>
              <a:rPr lang="en-US" dirty="0"/>
              <a:t>In a Trump second term: </a:t>
            </a:r>
          </a:p>
          <a:p>
            <a:pPr lvl="1"/>
            <a:r>
              <a:rPr lang="en-US" dirty="0"/>
              <a:t>EUA policies will likely continue through 2Q of 2021</a:t>
            </a:r>
          </a:p>
          <a:p>
            <a:pPr lvl="1"/>
            <a:r>
              <a:rPr lang="en-US" dirty="0"/>
              <a:t>FDA authorities less clear </a:t>
            </a:r>
            <a:r>
              <a:rPr lang="en-US" dirty="0" smtClean="0"/>
              <a:t>if </a:t>
            </a:r>
            <a:r>
              <a:rPr lang="en-US" dirty="0"/>
              <a:t>White House imposes pressure</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24</a:t>
            </a:fld>
            <a:endParaRPr lang="en-US" dirty="0"/>
          </a:p>
        </p:txBody>
      </p:sp>
    </p:spTree>
    <p:extLst>
      <p:ext uri="{BB962C8B-B14F-4D97-AF65-F5344CB8AC3E}">
        <p14:creationId xmlns:p14="http://schemas.microsoft.com/office/powerpoint/2010/main" val="259532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Vaccine</a:t>
            </a:r>
            <a:endParaRPr lang="en-US" dirty="0"/>
          </a:p>
        </p:txBody>
      </p:sp>
      <p:sp>
        <p:nvSpPr>
          <p:cNvPr id="3" name="Content Placeholder 2"/>
          <p:cNvSpPr>
            <a:spLocks noGrp="1"/>
          </p:cNvSpPr>
          <p:nvPr>
            <p:ph idx="1"/>
          </p:nvPr>
        </p:nvSpPr>
        <p:spPr/>
        <p:txBody>
          <a:bodyPr/>
          <a:lstStyle/>
          <a:p>
            <a:r>
              <a:rPr lang="en-US" dirty="0"/>
              <a:t>FDA said recently that manufacturers of </a:t>
            </a:r>
            <a:r>
              <a:rPr lang="en-US" dirty="0" smtClean="0"/>
              <a:t>COVID-19 </a:t>
            </a:r>
            <a:r>
              <a:rPr lang="en-US" dirty="0"/>
              <a:t>vaccines will need to follow at least half of study participants for at least two months after their last dose to look for any possible safety issues before the agency would consider authorization.</a:t>
            </a:r>
          </a:p>
          <a:p>
            <a:r>
              <a:rPr lang="en-US" dirty="0"/>
              <a:t>FDA also said it plans to have an expert panel review any </a:t>
            </a:r>
            <a:r>
              <a:rPr lang="en-US" dirty="0" smtClean="0"/>
              <a:t>COVID-19 </a:t>
            </a:r>
            <a:r>
              <a:rPr lang="en-US" dirty="0"/>
              <a:t>vaccine application for emergency use.</a:t>
            </a:r>
          </a:p>
          <a:p>
            <a:r>
              <a:rPr lang="en-US" dirty="0"/>
              <a:t>FDA will add an extra step to the review by requiring an additional, follow-up meeting of its Vaccine and Related Biological Products Advisory Committee to look at specific applications by </a:t>
            </a:r>
            <a:r>
              <a:rPr lang="en-US" dirty="0" smtClean="0"/>
              <a:t>drug makers</a:t>
            </a:r>
            <a:r>
              <a:rPr lang="en-US" dirty="0"/>
              <a:t>.</a:t>
            </a:r>
          </a:p>
          <a:p>
            <a:r>
              <a:rPr lang="en-US" dirty="0"/>
              <a:t>Public meeting on October 22 re: development and licensure of vaccine</a:t>
            </a:r>
          </a:p>
          <a:p>
            <a:endParaRPr lang="en-US" dirty="0"/>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25</a:t>
            </a:fld>
            <a:endParaRPr lang="en-US" dirty="0"/>
          </a:p>
        </p:txBody>
      </p:sp>
    </p:spTree>
    <p:extLst>
      <p:ext uri="{BB962C8B-B14F-4D97-AF65-F5344CB8AC3E}">
        <p14:creationId xmlns:p14="http://schemas.microsoft.com/office/powerpoint/2010/main" val="3855796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Health Regulations</a:t>
            </a:r>
            <a:endParaRPr lang="en-US" dirty="0"/>
          </a:p>
        </p:txBody>
      </p:sp>
      <p:sp>
        <p:nvSpPr>
          <p:cNvPr id="3" name="Content Placeholder 2"/>
          <p:cNvSpPr>
            <a:spLocks noGrp="1"/>
          </p:cNvSpPr>
          <p:nvPr>
            <p:ph idx="1"/>
          </p:nvPr>
        </p:nvSpPr>
        <p:spPr/>
        <p:txBody>
          <a:bodyPr/>
          <a:lstStyle/>
          <a:p>
            <a:r>
              <a:rPr lang="en-US" dirty="0"/>
              <a:t>Dramatic and continued influx into the market of medical apps, use of AI, medical software</a:t>
            </a:r>
          </a:p>
          <a:p>
            <a:r>
              <a:rPr lang="en-US" dirty="0"/>
              <a:t>Elections unlikely to have large impact on regulatory treatment of these products</a:t>
            </a:r>
          </a:p>
          <a:p>
            <a:pPr lvl="1"/>
            <a:r>
              <a:rPr lang="en-US" dirty="0"/>
              <a:t>Though a Biden Administration may have stricter and more aggressive enforcement policies (FDA, FTC)</a:t>
            </a:r>
          </a:p>
          <a:p>
            <a:r>
              <a:rPr lang="en-US" dirty="0"/>
              <a:t>Expect FDA to continue to develop regulatory framework to promote innovation (AI/ML, medical software guidance; increased guidance on consumer devices)</a:t>
            </a:r>
          </a:p>
          <a:p>
            <a:pPr lvl="1"/>
            <a:r>
              <a:rPr lang="en-US" dirty="0"/>
              <a:t>AI/ML guidance forthcoming in 2021</a:t>
            </a:r>
          </a:p>
          <a:p>
            <a:r>
              <a:rPr lang="en-US" dirty="0"/>
              <a:t>Will Congress step in?</a:t>
            </a:r>
          </a:p>
          <a:p>
            <a:pPr lvl="1"/>
            <a:r>
              <a:rPr lang="en-US" dirty="0"/>
              <a:t>Previously did so on clinical decision software</a:t>
            </a:r>
          </a:p>
          <a:p>
            <a:pPr lvl="1"/>
            <a:r>
              <a:rPr lang="en-US" dirty="0"/>
              <a:t>Cures 2.0 paper specifically highlights need for improvements at FDA including new guidance on use of digital health technologies in clinical trials, and in patient-focused development of products</a:t>
            </a:r>
          </a:p>
          <a:p>
            <a:pPr lvl="1"/>
            <a:r>
              <a:rPr lang="en-US" dirty="0"/>
              <a:t>May address regulation of genetic tests</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26</a:t>
            </a:fld>
            <a:endParaRPr lang="en-US" dirty="0"/>
          </a:p>
        </p:txBody>
      </p:sp>
    </p:spTree>
    <p:extLst>
      <p:ext uri="{BB962C8B-B14F-4D97-AF65-F5344CB8AC3E}">
        <p14:creationId xmlns:p14="http://schemas.microsoft.com/office/powerpoint/2010/main" val="2712630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FDA Issues</a:t>
            </a:r>
          </a:p>
        </p:txBody>
      </p:sp>
      <p:sp>
        <p:nvSpPr>
          <p:cNvPr id="3" name="Content Placeholder 2"/>
          <p:cNvSpPr>
            <a:spLocks noGrp="1"/>
          </p:cNvSpPr>
          <p:nvPr>
            <p:ph idx="1"/>
          </p:nvPr>
        </p:nvSpPr>
        <p:spPr/>
        <p:txBody>
          <a:bodyPr/>
          <a:lstStyle/>
          <a:p>
            <a:r>
              <a:rPr lang="en-US" dirty="0"/>
              <a:t>User Fee Negotiations with Industry – Rx drugs, generic drugs, medical devices</a:t>
            </a:r>
          </a:p>
          <a:p>
            <a:pPr lvl="1"/>
            <a:r>
              <a:rPr lang="en-US" dirty="0"/>
              <a:t>Negotiations expected to last for next 6+ months</a:t>
            </a:r>
          </a:p>
          <a:p>
            <a:pPr lvl="1"/>
            <a:r>
              <a:rPr lang="en-US" dirty="0"/>
              <a:t>Congress will weigh in as well</a:t>
            </a:r>
          </a:p>
          <a:p>
            <a:pPr lvl="1"/>
            <a:r>
              <a:rPr lang="en-US" dirty="0"/>
              <a:t>Key variable is FDA leadership or staff turnover due to election</a:t>
            </a:r>
          </a:p>
          <a:p>
            <a:r>
              <a:rPr lang="en-US" dirty="0"/>
              <a:t>OTC Drug Reform Implementation</a:t>
            </a:r>
          </a:p>
          <a:p>
            <a:pPr lvl="1"/>
            <a:r>
              <a:rPr lang="en-US" dirty="0"/>
              <a:t>New user fee program and administrative order process</a:t>
            </a:r>
          </a:p>
          <a:p>
            <a:endParaRPr lang="en-US" dirty="0"/>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27</a:t>
            </a:fld>
            <a:endParaRPr lang="en-US" dirty="0"/>
          </a:p>
        </p:txBody>
      </p:sp>
    </p:spTree>
    <p:extLst>
      <p:ext uri="{BB962C8B-B14F-4D97-AF65-F5344CB8AC3E}">
        <p14:creationId xmlns:p14="http://schemas.microsoft.com/office/powerpoint/2010/main" val="3831626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CBD and Hemp</a:t>
            </a:r>
          </a:p>
        </p:txBody>
      </p:sp>
      <p:sp>
        <p:nvSpPr>
          <p:cNvPr id="3" name="Content Placeholder 2"/>
          <p:cNvSpPr>
            <a:spLocks noGrp="1"/>
          </p:cNvSpPr>
          <p:nvPr>
            <p:ph idx="1"/>
          </p:nvPr>
        </p:nvSpPr>
        <p:spPr/>
        <p:txBody>
          <a:bodyPr/>
          <a:lstStyle/>
          <a:p>
            <a:r>
              <a:rPr lang="en-US" dirty="0"/>
              <a:t>FDA</a:t>
            </a:r>
          </a:p>
          <a:p>
            <a:pPr lvl="1"/>
            <a:r>
              <a:rPr lang="en-US" dirty="0"/>
              <a:t>Existing authorities over drugs, food, and dietary supplements apply</a:t>
            </a:r>
          </a:p>
          <a:p>
            <a:pPr lvl="1"/>
            <a:r>
              <a:rPr lang="en-US" dirty="0"/>
              <a:t>Any food containing CBD or a purported CBD dietary supplement product in interstate commerce is in violation of the FD&amp;C Act</a:t>
            </a:r>
          </a:p>
          <a:p>
            <a:pPr lvl="2"/>
            <a:r>
              <a:rPr lang="en-US" dirty="0"/>
              <a:t>Enforcement thus far has focused on egregious claims</a:t>
            </a:r>
          </a:p>
          <a:p>
            <a:pPr lvl="1"/>
            <a:r>
              <a:rPr lang="en-US" dirty="0"/>
              <a:t>July, 2020 – FDA issued new guidance to promote clinical research</a:t>
            </a:r>
          </a:p>
          <a:p>
            <a:pPr lvl="1"/>
            <a:r>
              <a:rPr lang="en-US" dirty="0"/>
              <a:t>The draft guidance iterates a federal standard for calculating delta-9 THC content in cannabis finished products, which addresses a significant gap in federal policy regarding those products</a:t>
            </a:r>
          </a:p>
          <a:p>
            <a:pPr lvl="1"/>
            <a:r>
              <a:rPr lang="en-US" dirty="0"/>
              <a:t>FDA sent to the Office of Management and Budget for review a proposal on how FDA intends to exercise enforcement discretion over CBD consumer products.  </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28</a:t>
            </a:fld>
            <a:endParaRPr lang="en-US" dirty="0"/>
          </a:p>
        </p:txBody>
      </p:sp>
    </p:spTree>
    <p:extLst>
      <p:ext uri="{BB962C8B-B14F-4D97-AF65-F5344CB8AC3E}">
        <p14:creationId xmlns:p14="http://schemas.microsoft.com/office/powerpoint/2010/main" val="3567611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Policy / 2020 Elections </a:t>
            </a:r>
          </a:p>
        </p:txBody>
      </p:sp>
      <p:sp>
        <p:nvSpPr>
          <p:cNvPr id="3" name="Content Placeholder 2"/>
          <p:cNvSpPr>
            <a:spLocks noGrp="1"/>
          </p:cNvSpPr>
          <p:nvPr>
            <p:ph idx="1"/>
          </p:nvPr>
        </p:nvSpPr>
        <p:spPr>
          <a:xfrm>
            <a:off x="856672" y="1296891"/>
            <a:ext cx="10515600" cy="4852365"/>
          </a:xfrm>
        </p:spPr>
        <p:txBody>
          <a:bodyPr>
            <a:normAutofit lnSpcReduction="10000"/>
          </a:bodyPr>
          <a:lstStyle/>
          <a:p>
            <a:pPr marL="0" indent="0">
              <a:buNone/>
            </a:pPr>
            <a:r>
              <a:rPr lang="en-US" b="1" dirty="0" smtClean="0"/>
              <a:t>Biden</a:t>
            </a:r>
            <a:endParaRPr lang="en-US" b="1" dirty="0"/>
          </a:p>
          <a:p>
            <a:r>
              <a:rPr lang="en-US" dirty="0">
                <a:latin typeface="GT America Standard"/>
              </a:rPr>
              <a:t>Biden was an original drug warrior in the 1990s. His position has changed since then, but not by much. He’s now in favor of ‘decriminalization,’ not legalization.</a:t>
            </a:r>
          </a:p>
          <a:p>
            <a:pPr marL="0" indent="0">
              <a:buNone/>
            </a:pPr>
            <a:endParaRPr lang="en-US" b="1" dirty="0" smtClean="0"/>
          </a:p>
          <a:p>
            <a:pPr marL="0" indent="0">
              <a:buNone/>
            </a:pPr>
            <a:r>
              <a:rPr lang="en-US" b="1" dirty="0" smtClean="0"/>
              <a:t>Trump</a:t>
            </a:r>
            <a:endParaRPr lang="en-US" b="1" dirty="0"/>
          </a:p>
          <a:p>
            <a:r>
              <a:rPr lang="en-US" dirty="0">
                <a:latin typeface="GT America Standard"/>
              </a:rPr>
              <a:t>In his public statements, President Trump has been vague about cannabis legalization. </a:t>
            </a:r>
          </a:p>
          <a:p>
            <a:r>
              <a:rPr lang="en-US" dirty="0">
                <a:latin typeface="GT America Standard"/>
              </a:rPr>
              <a:t>But his administration’s actions have made it clear that the White House wants nothing to do with legalization.</a:t>
            </a:r>
          </a:p>
          <a:p>
            <a:pPr marL="457200" lvl="1" indent="0">
              <a:buNone/>
            </a:pPr>
            <a:endParaRPr lang="en-US" dirty="0">
              <a:latin typeface="GT America Standard"/>
            </a:endParaRPr>
          </a:p>
          <a:p>
            <a:pPr marL="0" indent="0">
              <a:buNone/>
            </a:pPr>
            <a:r>
              <a:rPr lang="en-US" b="1" dirty="0"/>
              <a:t>Federal Policy Goals </a:t>
            </a:r>
          </a:p>
          <a:p>
            <a:r>
              <a:rPr lang="en-US" dirty="0"/>
              <a:t>The SAFE Act (Banking) is still the top-priority for industry participants banks to work with cannabis businesses and prevent any federal banking regulator from intervening or punishing those banks</a:t>
            </a:r>
            <a:r>
              <a:rPr lang="en-US" dirty="0" smtClean="0"/>
              <a:t>.  Likely enactment with Dem Congress and Biden Administration</a:t>
            </a:r>
            <a:endParaRPr lang="en-US" dirty="0"/>
          </a:p>
          <a:p>
            <a:r>
              <a:rPr lang="en-US" dirty="0"/>
              <a:t>The MORE Act (Fuller Reform/Justice) remains a priority for the broader Democratic party.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29</a:t>
            </a:fld>
            <a:endParaRPr lang="en-US" dirty="0"/>
          </a:p>
        </p:txBody>
      </p:sp>
    </p:spTree>
    <p:extLst>
      <p:ext uri="{BB962C8B-B14F-4D97-AF65-F5344CB8AC3E}">
        <p14:creationId xmlns:p14="http://schemas.microsoft.com/office/powerpoint/2010/main" val="2284054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21" name="Slide Number Placeholder 20"/>
          <p:cNvSpPr>
            <a:spLocks noGrp="1"/>
          </p:cNvSpPr>
          <p:nvPr>
            <p:ph type="sldNum" sz="quarter" idx="12"/>
          </p:nvPr>
        </p:nvSpPr>
        <p:spPr/>
        <p:txBody>
          <a:bodyPr/>
          <a:lstStyle/>
          <a:p>
            <a:fld id="{E6AB0CA8-27AE-4F82-A141-302F5F13940C}" type="slidenum">
              <a:rPr lang="en-US" smtClean="0"/>
              <a:t>3</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13992" y="1605787"/>
            <a:ext cx="1828800" cy="18288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22774" y="1605787"/>
            <a:ext cx="1828800" cy="1828800"/>
          </a:xfrm>
          <a:prstGeom prst="ellipse">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18345" y="3509398"/>
            <a:ext cx="2620093" cy="646331"/>
          </a:xfrm>
          <a:prstGeom prst="rect">
            <a:avLst/>
          </a:prstGeom>
          <a:noFill/>
        </p:spPr>
        <p:txBody>
          <a:bodyPr wrap="square" rtlCol="0">
            <a:spAutoFit/>
          </a:bodyPr>
          <a:lstStyle/>
          <a:p>
            <a:pPr algn="ctr"/>
            <a:r>
              <a:rPr lang="en-US" b="1" dirty="0" smtClean="0"/>
              <a:t>Michael Werner</a:t>
            </a:r>
          </a:p>
          <a:p>
            <a:pPr algn="ctr"/>
            <a:r>
              <a:rPr lang="en-US" dirty="0" smtClean="0"/>
              <a:t>Partner</a:t>
            </a:r>
            <a:endParaRPr lang="en-US" dirty="0"/>
          </a:p>
        </p:txBody>
      </p:sp>
      <p:sp>
        <p:nvSpPr>
          <p:cNvPr id="28" name="TextBox 27"/>
          <p:cNvSpPr txBox="1"/>
          <p:nvPr/>
        </p:nvSpPr>
        <p:spPr>
          <a:xfrm>
            <a:off x="6955641" y="3509398"/>
            <a:ext cx="2363066" cy="646331"/>
          </a:xfrm>
          <a:prstGeom prst="rect">
            <a:avLst/>
          </a:prstGeom>
          <a:noFill/>
        </p:spPr>
        <p:txBody>
          <a:bodyPr wrap="square" rtlCol="0">
            <a:spAutoFit/>
          </a:bodyPr>
          <a:lstStyle/>
          <a:p>
            <a:pPr algn="ctr"/>
            <a:r>
              <a:rPr lang="en-US" b="1" dirty="0" smtClean="0"/>
              <a:t>Lisa Hawke</a:t>
            </a:r>
          </a:p>
          <a:p>
            <a:pPr algn="ctr"/>
            <a:r>
              <a:rPr lang="en-US" dirty="0" smtClean="0"/>
              <a:t>Partner</a:t>
            </a:r>
            <a:endParaRPr lang="en-US" dirty="0"/>
          </a:p>
        </p:txBody>
      </p:sp>
    </p:spTree>
    <p:extLst>
      <p:ext uri="{BB962C8B-B14F-4D97-AF65-F5344CB8AC3E}">
        <p14:creationId xmlns:p14="http://schemas.microsoft.com/office/powerpoint/2010/main" val="1528373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 Policy / 2020 Elections, Cont. </a:t>
            </a:r>
          </a:p>
        </p:txBody>
      </p:sp>
      <p:sp>
        <p:nvSpPr>
          <p:cNvPr id="3" name="Content Placeholder 2"/>
          <p:cNvSpPr>
            <a:spLocks noGrp="1"/>
          </p:cNvSpPr>
          <p:nvPr>
            <p:ph idx="1"/>
          </p:nvPr>
        </p:nvSpPr>
        <p:spPr/>
        <p:txBody>
          <a:bodyPr/>
          <a:lstStyle/>
          <a:p>
            <a:r>
              <a:rPr lang="en-US" dirty="0" smtClean="0"/>
              <a:t>If </a:t>
            </a:r>
            <a:r>
              <a:rPr lang="en-US" dirty="0"/>
              <a:t>Biden wins:</a:t>
            </a:r>
          </a:p>
          <a:p>
            <a:pPr lvl="1"/>
            <a:r>
              <a:rPr lang="en-US" dirty="0"/>
              <a:t>The SAFE Act is likely to move and likely to be enacted if the Senate becomes Democratic (or similar policies will be implemented by federal agencies</a:t>
            </a:r>
          </a:p>
          <a:p>
            <a:r>
              <a:rPr lang="en-US" dirty="0"/>
              <a:t>If Trump wins:</a:t>
            </a:r>
          </a:p>
          <a:p>
            <a:pPr lvl="1"/>
            <a:r>
              <a:rPr lang="en-US" dirty="0"/>
              <a:t>The SAFE Act could move if the Democrats take the Senate</a:t>
            </a:r>
          </a:p>
          <a:p>
            <a:r>
              <a:rPr lang="en-US" dirty="0"/>
              <a:t>De-criminalization or legalization are still long shots.</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30</a:t>
            </a:fld>
            <a:endParaRPr lang="en-US"/>
          </a:p>
        </p:txBody>
      </p:sp>
    </p:spTree>
    <p:extLst>
      <p:ext uri="{BB962C8B-B14F-4D97-AF65-F5344CB8AC3E}">
        <p14:creationId xmlns:p14="http://schemas.microsoft.com/office/powerpoint/2010/main" val="75936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E6AB0CA8-27AE-4F82-A141-302F5F13940C}" type="slidenum">
              <a:rPr lang="en-US" smtClean="0"/>
              <a:t>31</a:t>
            </a:fld>
            <a:endParaRPr lang="en-US" dirty="0"/>
          </a:p>
        </p:txBody>
      </p:sp>
    </p:spTree>
    <p:extLst>
      <p:ext uri="{BB962C8B-B14F-4D97-AF65-F5344CB8AC3E}">
        <p14:creationId xmlns:p14="http://schemas.microsoft.com/office/powerpoint/2010/main" val="4104404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Slide Number Placeholder 2"/>
          <p:cNvSpPr>
            <a:spLocks noGrp="1"/>
          </p:cNvSpPr>
          <p:nvPr>
            <p:ph type="sldNum" sz="quarter" idx="12"/>
          </p:nvPr>
        </p:nvSpPr>
        <p:spPr/>
        <p:txBody>
          <a:bodyPr/>
          <a:lstStyle/>
          <a:p>
            <a:fld id="{E6AB0CA8-27AE-4F82-A141-302F5F13940C}" type="slidenum">
              <a:rPr lang="en-US" smtClean="0"/>
              <a:t>32</a:t>
            </a:fld>
            <a:endParaRPr lang="en-US" dirty="0"/>
          </a:p>
        </p:txBody>
      </p:sp>
    </p:spTree>
    <p:extLst>
      <p:ext uri="{BB962C8B-B14F-4D97-AF65-F5344CB8AC3E}">
        <p14:creationId xmlns:p14="http://schemas.microsoft.com/office/powerpoint/2010/main" val="3497569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Michael Werner</a:t>
            </a:r>
            <a:endParaRPr lang="en-US" dirty="0"/>
          </a:p>
        </p:txBody>
      </p:sp>
      <p:sp>
        <p:nvSpPr>
          <p:cNvPr id="4" name="Text Placeholder 3"/>
          <p:cNvSpPr>
            <a:spLocks noGrp="1"/>
          </p:cNvSpPr>
          <p:nvPr>
            <p:ph type="body" sz="half" idx="2"/>
          </p:nvPr>
        </p:nvSpPr>
        <p:spPr/>
        <p:txBody>
          <a:bodyPr>
            <a:normAutofit/>
          </a:bodyPr>
          <a:lstStyle/>
          <a:p>
            <a:pPr fontAlgn="base"/>
            <a:r>
              <a:rPr lang="en-US" b="1" dirty="0"/>
              <a:t>Michael Werner </a:t>
            </a:r>
            <a:r>
              <a:rPr lang="en-US" dirty="0" smtClean="0"/>
              <a:t>has </a:t>
            </a:r>
            <a:r>
              <a:rPr lang="en-US" dirty="0"/>
              <a:t>almost three decades of healthcare law, lobbying, regulatory and reimbursement experience in Washington. He focuses on issues affecting FDA-regulated entities, including biotechnology and pharmaceutical companies developing and manufacturing prescription and over-the-counter (OTC) drugs, </a:t>
            </a:r>
            <a:r>
              <a:rPr lang="en-US" dirty="0" err="1"/>
              <a:t>biosimilars</a:t>
            </a:r>
            <a:r>
              <a:rPr lang="en-US" dirty="0"/>
              <a:t>, cosmetics, dietary supplements and digital-health technologies. His specific areas of knowledge include FDA regulations regarding product approval, marketing and distribution; Medicare, Medicaid and commercial insurance reimbursement; regulation and reimbursement of cell therapy, gene therapy, tissue engineering and regenerative medicine products; the Physician Sunshine Act; human subject protection issues such as institutional review board (IRB) review and informed consent; as well as conflicts of interest and other bioethics issues arising from research and uses of new technologies.</a:t>
            </a:r>
          </a:p>
          <a:p>
            <a:pPr fontAlgn="base"/>
            <a:r>
              <a:rPr lang="en-US" dirty="0"/>
              <a:t>Mr. Werner is the co-founder and senior policy counsel of the Alliance for Regenerative Medicine, the leading global organization representing the cell therapy, gene therapy, tissue engineering and regenerative medicine sector. The Alliance's mission is to advocate for federal funding, regulatory and reimbursement policies to advance the field.</a:t>
            </a:r>
          </a:p>
          <a:p>
            <a:endParaRPr lang="en-US" dirty="0"/>
          </a:p>
        </p:txBody>
      </p:sp>
      <p:sp>
        <p:nvSpPr>
          <p:cNvPr id="5" name="Text Placeholder 4"/>
          <p:cNvSpPr>
            <a:spLocks noGrp="1"/>
          </p:cNvSpPr>
          <p:nvPr>
            <p:ph type="body" sz="quarter" idx="13"/>
          </p:nvPr>
        </p:nvSpPr>
        <p:spPr/>
        <p:txBody>
          <a:bodyPr>
            <a:normAutofit/>
          </a:bodyPr>
          <a:lstStyle/>
          <a:p>
            <a:r>
              <a:rPr lang="en-US" dirty="0" smtClean="0"/>
              <a:t>Partner</a:t>
            </a:r>
            <a:endParaRPr lang="en-US" dirty="0"/>
          </a:p>
        </p:txBody>
      </p:sp>
      <p:sp>
        <p:nvSpPr>
          <p:cNvPr id="6" name="Text Placeholder 5"/>
          <p:cNvSpPr>
            <a:spLocks noGrp="1"/>
          </p:cNvSpPr>
          <p:nvPr>
            <p:ph type="body" sz="quarter" idx="14"/>
          </p:nvPr>
        </p:nvSpPr>
        <p:spPr/>
        <p:txBody>
          <a:bodyPr/>
          <a:lstStyle/>
          <a:p>
            <a:r>
              <a:rPr lang="en-US" dirty="0" smtClean="0"/>
              <a:t>Washington, D.C.</a:t>
            </a:r>
            <a:endParaRPr lang="en-US" dirty="0"/>
          </a:p>
          <a:p>
            <a:r>
              <a:rPr lang="en-US" dirty="0" smtClean="0"/>
              <a:t>202.419.2515</a:t>
            </a:r>
          </a:p>
          <a:p>
            <a:r>
              <a:rPr lang="en-US" dirty="0"/>
              <a:t>michael.werner@hklaw.com</a:t>
            </a:r>
          </a:p>
        </p:txBody>
      </p:sp>
      <p:pic>
        <p:nvPicPr>
          <p:cNvPr id="7"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2783" y="1477649"/>
            <a:ext cx="1587500" cy="1587500"/>
          </a:xfrm>
        </p:spPr>
      </p:pic>
      <p:sp>
        <p:nvSpPr>
          <p:cNvPr id="8" name="Slide Number Placeholder 7"/>
          <p:cNvSpPr>
            <a:spLocks noGrp="1"/>
          </p:cNvSpPr>
          <p:nvPr>
            <p:ph type="sldNum" sz="quarter" idx="12"/>
          </p:nvPr>
        </p:nvSpPr>
        <p:spPr/>
        <p:txBody>
          <a:bodyPr/>
          <a:lstStyle/>
          <a:p>
            <a:fld id="{E6AB0CA8-27AE-4F82-A141-302F5F13940C}" type="slidenum">
              <a:rPr lang="en-US" smtClean="0"/>
              <a:t>33</a:t>
            </a:fld>
            <a:endParaRPr lang="en-US"/>
          </a:p>
        </p:txBody>
      </p:sp>
    </p:spTree>
    <p:extLst>
      <p:ext uri="{BB962C8B-B14F-4D97-AF65-F5344CB8AC3E}">
        <p14:creationId xmlns:p14="http://schemas.microsoft.com/office/powerpoint/2010/main" val="2349747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Lisa Hawke</a:t>
            </a:r>
            <a:endParaRPr lang="en-US" dirty="0"/>
          </a:p>
        </p:txBody>
      </p:sp>
      <p:sp>
        <p:nvSpPr>
          <p:cNvPr id="4" name="Text Placeholder 3"/>
          <p:cNvSpPr>
            <a:spLocks noGrp="1"/>
          </p:cNvSpPr>
          <p:nvPr>
            <p:ph type="body" sz="half" idx="2"/>
          </p:nvPr>
        </p:nvSpPr>
        <p:spPr>
          <a:xfrm>
            <a:off x="3611008" y="1477649"/>
            <a:ext cx="8125463" cy="4373343"/>
          </a:xfrm>
        </p:spPr>
        <p:txBody>
          <a:bodyPr>
            <a:noAutofit/>
          </a:bodyPr>
          <a:lstStyle/>
          <a:p>
            <a:pPr fontAlgn="base"/>
            <a:r>
              <a:rPr lang="en-US" sz="1500" b="1" dirty="0"/>
              <a:t>Lisa Hawke </a:t>
            </a:r>
            <a:r>
              <a:rPr lang="en-US" sz="1500" dirty="0" smtClean="0"/>
              <a:t>focuses </a:t>
            </a:r>
            <a:r>
              <a:rPr lang="en-US" sz="1500" dirty="0"/>
              <a:t>on federal relations and policy in healthcare, emergency medical services and transportation issues. She provides strategic planning, advocacy and legal assistance to clients on a broad range of legislative and regulatory matters. A member of the firm's Healthcare &amp; Life Sciences Team, which is one of the largest and most sophisticated in the U.S., she has extensive experience representing state and national healthcare organizations, individual hospital and health systems, and prior to joining the firm, served in several in-house hospital senior government relations and legal positions. Earlier in her career, Ms. Hawke spent several years handling health and income security issues in the United States Senate</a:t>
            </a:r>
            <a:r>
              <a:rPr lang="en-US" sz="1500" dirty="0" smtClean="0"/>
              <a:t>.</a:t>
            </a:r>
          </a:p>
          <a:p>
            <a:pPr fontAlgn="base"/>
            <a:r>
              <a:rPr lang="en-US" sz="1500" dirty="0"/>
              <a:t>On health policy matters, Ms. Hawke represents a number of healthcare organizations, including the areas of trauma centers and systems, air medical transport, the </a:t>
            </a:r>
            <a:r>
              <a:rPr lang="en-US" sz="1500" dirty="0" err="1"/>
              <a:t>340B</a:t>
            </a:r>
            <a:r>
              <a:rPr lang="en-US" sz="1500" dirty="0"/>
              <a:t> Drug Discount Program, hospitals and health systems, and clinical laboratories. Ms. Hawke is an experienced advocate on numerous other healthcare issues and programs, including graduate medical education, biomedical research, transplantation, health resources issues, as well as public records and open meetings laws. Ms. Hawke works with clients on policy development, devising legislative and regulatory strategies, and intervening as necessary to draft and secure legislative or regulatory changes that advance client interests. Ms. Hawke works regularly with key congressional healthcare committees and has a strong record of delivering results for </a:t>
            </a:r>
            <a:r>
              <a:rPr lang="en-US" sz="1500" dirty="0" smtClean="0"/>
              <a:t>clients. </a:t>
            </a:r>
            <a:endParaRPr lang="en-US" sz="1500" dirty="0"/>
          </a:p>
        </p:txBody>
      </p:sp>
      <p:sp>
        <p:nvSpPr>
          <p:cNvPr id="5" name="Text Placeholder 4"/>
          <p:cNvSpPr>
            <a:spLocks noGrp="1"/>
          </p:cNvSpPr>
          <p:nvPr>
            <p:ph type="body" sz="quarter" idx="13"/>
          </p:nvPr>
        </p:nvSpPr>
        <p:spPr/>
        <p:txBody>
          <a:bodyPr>
            <a:normAutofit/>
          </a:bodyPr>
          <a:lstStyle/>
          <a:p>
            <a:r>
              <a:rPr lang="en-US" dirty="0" smtClean="0"/>
              <a:t>Partner</a:t>
            </a:r>
            <a:endParaRPr lang="en-US" dirty="0"/>
          </a:p>
        </p:txBody>
      </p:sp>
      <p:sp>
        <p:nvSpPr>
          <p:cNvPr id="6" name="Text Placeholder 5"/>
          <p:cNvSpPr>
            <a:spLocks noGrp="1"/>
          </p:cNvSpPr>
          <p:nvPr>
            <p:ph type="body" sz="quarter" idx="14"/>
          </p:nvPr>
        </p:nvSpPr>
        <p:spPr/>
        <p:txBody>
          <a:bodyPr/>
          <a:lstStyle/>
          <a:p>
            <a:r>
              <a:rPr lang="en-US" dirty="0" smtClean="0"/>
              <a:t>Washington, D.C.</a:t>
            </a:r>
            <a:endParaRPr lang="en-US" dirty="0"/>
          </a:p>
          <a:p>
            <a:r>
              <a:rPr lang="en-US" dirty="0" smtClean="0"/>
              <a:t>202.828.5003</a:t>
            </a:r>
          </a:p>
          <a:p>
            <a:r>
              <a:rPr lang="en-US" dirty="0"/>
              <a:t>lisa.hawke@hklaw.com</a:t>
            </a:r>
          </a:p>
        </p:txBody>
      </p:sp>
      <p:pic>
        <p:nvPicPr>
          <p:cNvPr id="7"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102783" y="1477649"/>
            <a:ext cx="1587500" cy="1587500"/>
          </a:xfrm>
        </p:spPr>
      </p:pic>
      <p:sp>
        <p:nvSpPr>
          <p:cNvPr id="8" name="Slide Number Placeholder 7"/>
          <p:cNvSpPr>
            <a:spLocks noGrp="1"/>
          </p:cNvSpPr>
          <p:nvPr>
            <p:ph type="sldNum" sz="quarter" idx="12"/>
          </p:nvPr>
        </p:nvSpPr>
        <p:spPr/>
        <p:txBody>
          <a:bodyPr/>
          <a:lstStyle/>
          <a:p>
            <a:fld id="{E6AB0CA8-27AE-4F82-A141-302F5F13940C}" type="slidenum">
              <a:rPr lang="en-US" smtClean="0"/>
              <a:t>34</a:t>
            </a:fld>
            <a:endParaRPr lang="en-US"/>
          </a:p>
        </p:txBody>
      </p:sp>
    </p:spTree>
    <p:extLst>
      <p:ext uri="{BB962C8B-B14F-4D97-AF65-F5344CB8AC3E}">
        <p14:creationId xmlns:p14="http://schemas.microsoft.com/office/powerpoint/2010/main" val="151863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Health Care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world order with divided government: </a:t>
            </a:r>
          </a:p>
          <a:p>
            <a:pPr lvl="1"/>
            <a:r>
              <a:rPr lang="en-US" dirty="0" smtClean="0"/>
              <a:t>COVID 4 </a:t>
            </a:r>
          </a:p>
          <a:p>
            <a:pPr lvl="2"/>
            <a:r>
              <a:rPr lang="en-US" dirty="0" smtClean="0"/>
              <a:t>Pandemic relief (airlines, providers, small business, workers)</a:t>
            </a:r>
          </a:p>
          <a:p>
            <a:pPr lvl="2"/>
            <a:r>
              <a:rPr lang="en-US" dirty="0" smtClean="0"/>
              <a:t>Stimulus to further economic come-back</a:t>
            </a:r>
          </a:p>
          <a:p>
            <a:pPr lvl="1"/>
            <a:r>
              <a:rPr lang="en-US" dirty="0" smtClean="0"/>
              <a:t>Health Extenders – D-day = December 11</a:t>
            </a:r>
          </a:p>
          <a:p>
            <a:pPr lvl="1"/>
            <a:r>
              <a:rPr lang="en-US" dirty="0" smtClean="0"/>
              <a:t>Drug pricing</a:t>
            </a:r>
          </a:p>
          <a:p>
            <a:pPr lvl="1"/>
            <a:r>
              <a:rPr lang="en-US" dirty="0" smtClean="0"/>
              <a:t>Infrastructure (including health care)</a:t>
            </a:r>
          </a:p>
          <a:p>
            <a:pPr lvl="1"/>
            <a:r>
              <a:rPr lang="en-US" dirty="0" smtClean="0"/>
              <a:t>Surprise billing</a:t>
            </a:r>
          </a:p>
          <a:p>
            <a:pPr lvl="1"/>
            <a:r>
              <a:rPr lang="en-US" dirty="0" smtClean="0"/>
              <a:t>Transparency</a:t>
            </a:r>
          </a:p>
          <a:p>
            <a:r>
              <a:rPr lang="en-US" dirty="0" smtClean="0"/>
              <a:t>Possible new world order with change in control:</a:t>
            </a:r>
          </a:p>
          <a:p>
            <a:pPr lvl="1"/>
            <a:r>
              <a:rPr lang="en-US" dirty="0" smtClean="0"/>
              <a:t>Major changes to ACA, Medicare</a:t>
            </a:r>
          </a:p>
          <a:p>
            <a:pPr lvl="2"/>
            <a:r>
              <a:rPr lang="en-US" dirty="0" smtClean="0"/>
              <a:t>Democrat gain in control of WH, Senate or both</a:t>
            </a:r>
          </a:p>
          <a:p>
            <a:pPr lvl="2"/>
            <a:r>
              <a:rPr lang="en-US" dirty="0" smtClean="0"/>
              <a:t>California v. Texas case at Supreme Court -- wildcard</a:t>
            </a:r>
          </a:p>
          <a:p>
            <a:pPr lvl="1"/>
            <a:r>
              <a:rPr lang="en-US" dirty="0" smtClean="0"/>
              <a:t>Pandemic/All Hazards response:</a:t>
            </a:r>
          </a:p>
          <a:p>
            <a:pPr lvl="2"/>
            <a:r>
              <a:rPr lang="en-US" dirty="0" smtClean="0"/>
              <a:t>Beyond COVID 4, changes to public health and emergency preparedness systems</a:t>
            </a:r>
          </a:p>
          <a:p>
            <a:pPr lvl="1"/>
            <a:r>
              <a:rPr lang="en-US" dirty="0" smtClean="0"/>
              <a:t>Disparities/social justice in health care</a:t>
            </a:r>
          </a:p>
          <a:p>
            <a:pPr lvl="2"/>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4</a:t>
            </a:fld>
            <a:endParaRPr lang="en-US" dirty="0"/>
          </a:p>
        </p:txBody>
      </p:sp>
    </p:spTree>
    <p:extLst>
      <p:ext uri="{BB962C8B-B14F-4D97-AF65-F5344CB8AC3E}">
        <p14:creationId xmlns:p14="http://schemas.microsoft.com/office/powerpoint/2010/main" val="1166883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Issues</a:t>
            </a:r>
            <a:endParaRPr lang="en-US" dirty="0"/>
          </a:p>
        </p:txBody>
      </p:sp>
      <p:sp>
        <p:nvSpPr>
          <p:cNvPr id="3" name="Content Placeholder 2"/>
          <p:cNvSpPr>
            <a:spLocks noGrp="1"/>
          </p:cNvSpPr>
          <p:nvPr>
            <p:ph idx="1"/>
          </p:nvPr>
        </p:nvSpPr>
        <p:spPr/>
        <p:txBody>
          <a:bodyPr/>
          <a:lstStyle/>
          <a:p>
            <a:r>
              <a:rPr lang="en-US" dirty="0" smtClean="0"/>
              <a:t>Provider Relief Fund</a:t>
            </a:r>
          </a:p>
          <a:p>
            <a:pPr lvl="1"/>
            <a:r>
              <a:rPr lang="en-US" dirty="0" smtClean="0"/>
              <a:t>Both D’s and R’s want to avoid choosing between their provider children</a:t>
            </a:r>
          </a:p>
          <a:p>
            <a:pPr lvl="1"/>
            <a:r>
              <a:rPr lang="en-US" dirty="0" smtClean="0"/>
              <a:t>Don’t expect future special/dedicated tranches from Trump Administration</a:t>
            </a:r>
          </a:p>
          <a:p>
            <a:pPr lvl="1"/>
            <a:r>
              <a:rPr lang="en-US" dirty="0" smtClean="0"/>
              <a:t>There’s still money out there, but more may be needed</a:t>
            </a:r>
          </a:p>
          <a:p>
            <a:r>
              <a:rPr lang="en-US" dirty="0" smtClean="0"/>
              <a:t>Health Care Disparities on Trial with COVID 19</a:t>
            </a:r>
          </a:p>
          <a:p>
            <a:pPr lvl="1"/>
            <a:r>
              <a:rPr lang="en-US" dirty="0" smtClean="0"/>
              <a:t>We all knew disparities were bad and real, but COVID 19 shined a major spotlight on it among the general public</a:t>
            </a:r>
          </a:p>
          <a:p>
            <a:pPr lvl="1"/>
            <a:r>
              <a:rPr lang="en-US" dirty="0" smtClean="0"/>
              <a:t>Both D’s and R’s will be interested in addressing</a:t>
            </a:r>
          </a:p>
          <a:p>
            <a:r>
              <a:rPr lang="en-US" dirty="0" smtClean="0"/>
              <a:t>We Weren’t Ready, So Now What?</a:t>
            </a:r>
          </a:p>
          <a:p>
            <a:pPr lvl="1"/>
            <a:r>
              <a:rPr lang="en-US" dirty="0" smtClean="0"/>
              <a:t>Will need more than a small update to PAHPA</a:t>
            </a:r>
          </a:p>
          <a:p>
            <a:pPr lvl="1"/>
            <a:r>
              <a:rPr lang="en-US" dirty="0" smtClean="0"/>
              <a:t>Public health overhaul possible</a:t>
            </a:r>
          </a:p>
          <a:p>
            <a:pPr lvl="1"/>
            <a:r>
              <a:rPr lang="en-US" dirty="0" smtClean="0"/>
              <a:t>Expect push to more nationalized response under Biden Administration</a:t>
            </a:r>
          </a:p>
          <a:p>
            <a:pPr lvl="1"/>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5</a:t>
            </a:fld>
            <a:endParaRPr lang="en-US" dirty="0"/>
          </a:p>
        </p:txBody>
      </p:sp>
    </p:spTree>
    <p:extLst>
      <p:ext uri="{BB962C8B-B14F-4D97-AF65-F5344CB8AC3E}">
        <p14:creationId xmlns:p14="http://schemas.microsoft.com/office/powerpoint/2010/main" val="309859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02" y="163597"/>
            <a:ext cx="7886700" cy="779463"/>
          </a:xfrm>
        </p:spPr>
        <p:txBody>
          <a:bodyPr/>
          <a:lstStyle/>
          <a:p>
            <a:r>
              <a:rPr lang="en-US" dirty="0" smtClean="0"/>
              <a:t>Key Features Joe Biden Health Plan</a:t>
            </a:r>
            <a:endParaRPr lang="en-US" dirty="0"/>
          </a:p>
        </p:txBody>
      </p:sp>
      <p:sp>
        <p:nvSpPr>
          <p:cNvPr id="3" name="Content Placeholder 2"/>
          <p:cNvSpPr>
            <a:spLocks noGrp="1"/>
          </p:cNvSpPr>
          <p:nvPr>
            <p:ph idx="1"/>
          </p:nvPr>
        </p:nvSpPr>
        <p:spPr>
          <a:xfrm>
            <a:off x="461010" y="1095999"/>
            <a:ext cx="3879342" cy="4852365"/>
          </a:xfrm>
        </p:spPr>
        <p:txBody>
          <a:bodyPr>
            <a:normAutofit fontScale="85000" lnSpcReduction="20000"/>
          </a:bodyPr>
          <a:lstStyle/>
          <a:p>
            <a:r>
              <a:rPr lang="en-US" dirty="0" smtClean="0"/>
              <a:t>Themes: </a:t>
            </a:r>
          </a:p>
          <a:p>
            <a:pPr lvl="1"/>
            <a:r>
              <a:rPr lang="en-US" dirty="0"/>
              <a:t>Build on ACA to expand access and lower prices</a:t>
            </a:r>
          </a:p>
          <a:p>
            <a:pPr lvl="1"/>
            <a:r>
              <a:rPr lang="en-US" dirty="0" smtClean="0"/>
              <a:t>Access to affordable insurance for all</a:t>
            </a:r>
          </a:p>
          <a:p>
            <a:pPr lvl="1"/>
            <a:r>
              <a:rPr lang="en-US" dirty="0" smtClean="0"/>
              <a:t>Health care is a right, not a privilege</a:t>
            </a:r>
          </a:p>
          <a:p>
            <a:pPr marL="457200" lvl="1" indent="0">
              <a:buNone/>
            </a:pPr>
            <a:endParaRPr lang="en-US" dirty="0" smtClean="0"/>
          </a:p>
          <a:p>
            <a:r>
              <a:rPr lang="en-US" dirty="0" smtClean="0"/>
              <a:t>Public Option</a:t>
            </a:r>
          </a:p>
          <a:p>
            <a:pPr lvl="1"/>
            <a:r>
              <a:rPr lang="en-US" dirty="0" smtClean="0"/>
              <a:t>CMS creates insurance product</a:t>
            </a:r>
          </a:p>
          <a:p>
            <a:pPr lvl="1"/>
            <a:r>
              <a:rPr lang="en-US" dirty="0" smtClean="0"/>
              <a:t>Negotiates prices with hospitals, providers</a:t>
            </a:r>
          </a:p>
          <a:p>
            <a:pPr lvl="1"/>
            <a:r>
              <a:rPr lang="en-US" dirty="0" smtClean="0"/>
              <a:t>Available to anybody</a:t>
            </a:r>
          </a:p>
          <a:p>
            <a:pPr lvl="1"/>
            <a:r>
              <a:rPr lang="en-US" dirty="0" smtClean="0"/>
              <a:t>No copay for primary care</a:t>
            </a:r>
          </a:p>
          <a:p>
            <a:pPr lvl="1"/>
            <a:r>
              <a:rPr lang="en-US" dirty="0" smtClean="0"/>
              <a:t>Covers adults in non-expansion states</a:t>
            </a:r>
          </a:p>
          <a:p>
            <a:pPr marL="457200" lvl="1" indent="0">
              <a:buNone/>
            </a:pPr>
            <a:endParaRPr lang="en-US" dirty="0" smtClean="0"/>
          </a:p>
          <a:p>
            <a:r>
              <a:rPr lang="en-US" dirty="0" smtClean="0"/>
              <a:t>Medicare Eligibility at 60</a:t>
            </a:r>
          </a:p>
          <a:p>
            <a:pPr lvl="1"/>
            <a:r>
              <a:rPr lang="en-US" dirty="0" smtClean="0"/>
              <a:t>Expands dual population</a:t>
            </a:r>
          </a:p>
          <a:p>
            <a:pPr lvl="1"/>
            <a:r>
              <a:rPr lang="en-US" dirty="0" smtClean="0"/>
              <a:t>Allows </a:t>
            </a:r>
            <a:r>
              <a:rPr lang="en-US" dirty="0"/>
              <a:t>people to leave commercial plan at 60</a:t>
            </a:r>
          </a:p>
          <a:p>
            <a:pPr lvl="1"/>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6</a:t>
            </a:fld>
            <a:endParaRPr lang="en-US" dirty="0"/>
          </a:p>
        </p:txBody>
      </p:sp>
      <p:sp>
        <p:nvSpPr>
          <p:cNvPr id="5" name="Content Placeholder 2"/>
          <p:cNvSpPr txBox="1">
            <a:spLocks/>
          </p:cNvSpPr>
          <p:nvPr/>
        </p:nvSpPr>
        <p:spPr>
          <a:xfrm>
            <a:off x="4340352" y="1078815"/>
            <a:ext cx="4455414" cy="48523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buClr>
                <a:srgbClr val="00A9E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A9E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A9E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A9E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A9E0"/>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700" dirty="0"/>
              <a:t>Lowering insurance costs under Obamacare</a:t>
            </a:r>
          </a:p>
          <a:p>
            <a:pPr lvl="1">
              <a:lnSpc>
                <a:spcPct val="100000"/>
              </a:lnSpc>
              <a:spcBef>
                <a:spcPts val="0"/>
              </a:spcBef>
            </a:pPr>
            <a:r>
              <a:rPr lang="en-US" sz="1500" dirty="0"/>
              <a:t>Eliminate 400% cap on subsidy</a:t>
            </a:r>
          </a:p>
          <a:p>
            <a:pPr lvl="1">
              <a:lnSpc>
                <a:spcPct val="100000"/>
              </a:lnSpc>
              <a:spcBef>
                <a:spcPts val="0"/>
              </a:spcBef>
            </a:pPr>
            <a:r>
              <a:rPr lang="en-US" sz="1500" dirty="0"/>
              <a:t>Benchmarks to Gold, not Silver plan</a:t>
            </a:r>
          </a:p>
          <a:p>
            <a:pPr lvl="1">
              <a:lnSpc>
                <a:spcPct val="100000"/>
              </a:lnSpc>
              <a:spcBef>
                <a:spcPts val="0"/>
              </a:spcBef>
            </a:pPr>
            <a:r>
              <a:rPr lang="en-US" sz="1500" dirty="0"/>
              <a:t>Caps premiums to 8.5% annual income for all </a:t>
            </a:r>
            <a:r>
              <a:rPr lang="en-US" sz="1500" dirty="0" smtClean="0"/>
              <a:t>Americans</a:t>
            </a:r>
          </a:p>
          <a:p>
            <a:pPr marL="457200" lvl="1" indent="0">
              <a:lnSpc>
                <a:spcPct val="100000"/>
              </a:lnSpc>
              <a:spcBef>
                <a:spcPts val="0"/>
              </a:spcBef>
              <a:buNone/>
            </a:pPr>
            <a:endParaRPr lang="en-US" sz="1700" dirty="0"/>
          </a:p>
          <a:p>
            <a:pPr>
              <a:spcBef>
                <a:spcPts val="0"/>
              </a:spcBef>
            </a:pPr>
            <a:r>
              <a:rPr lang="en-US" sz="1700" dirty="0"/>
              <a:t>Other major components</a:t>
            </a:r>
          </a:p>
          <a:p>
            <a:pPr lvl="1">
              <a:lnSpc>
                <a:spcPct val="100000"/>
              </a:lnSpc>
              <a:spcBef>
                <a:spcPts val="0"/>
              </a:spcBef>
            </a:pPr>
            <a:r>
              <a:rPr lang="en-US" sz="1700" dirty="0"/>
              <a:t>Surprise billing</a:t>
            </a:r>
          </a:p>
          <a:p>
            <a:pPr lvl="1">
              <a:lnSpc>
                <a:spcPct val="100000"/>
              </a:lnSpc>
              <a:spcBef>
                <a:spcPts val="0"/>
              </a:spcBef>
            </a:pPr>
            <a:r>
              <a:rPr lang="en-US" sz="1700" dirty="0"/>
              <a:t>Prescription drugs</a:t>
            </a:r>
          </a:p>
          <a:p>
            <a:pPr lvl="1">
              <a:lnSpc>
                <a:spcPct val="100000"/>
              </a:lnSpc>
              <a:spcBef>
                <a:spcPts val="0"/>
              </a:spcBef>
            </a:pPr>
            <a:r>
              <a:rPr lang="en-US" sz="1700" dirty="0"/>
              <a:t>Double CHC funding</a:t>
            </a:r>
          </a:p>
          <a:p>
            <a:pPr lvl="1">
              <a:lnSpc>
                <a:spcPct val="100000"/>
              </a:lnSpc>
              <a:spcBef>
                <a:spcPts val="0"/>
              </a:spcBef>
            </a:pPr>
            <a:r>
              <a:rPr lang="en-US" sz="1700" dirty="0"/>
              <a:t>Codify Roe v. Wade, restore PP funding, repeal Hyde amdt</a:t>
            </a:r>
          </a:p>
          <a:p>
            <a:pPr lvl="1">
              <a:lnSpc>
                <a:spcPct val="100000"/>
              </a:lnSpc>
              <a:spcBef>
                <a:spcPts val="0"/>
              </a:spcBef>
            </a:pPr>
            <a:r>
              <a:rPr lang="en-US" sz="1700" dirty="0"/>
              <a:t>Reduce high maternal mortality</a:t>
            </a:r>
          </a:p>
          <a:p>
            <a:pPr lvl="1">
              <a:lnSpc>
                <a:spcPct val="100000"/>
              </a:lnSpc>
              <a:spcBef>
                <a:spcPts val="0"/>
              </a:spcBef>
            </a:pPr>
            <a:r>
              <a:rPr lang="en-US" sz="1700" dirty="0"/>
              <a:t>Antitrust Enforcement</a:t>
            </a:r>
          </a:p>
          <a:p>
            <a:pPr lvl="1">
              <a:lnSpc>
                <a:spcPct val="100000"/>
              </a:lnSpc>
              <a:spcBef>
                <a:spcPts val="0"/>
              </a:spcBef>
            </a:pPr>
            <a:r>
              <a:rPr lang="en-US" sz="1700" dirty="0"/>
              <a:t>Investment in disparities</a:t>
            </a:r>
          </a:p>
          <a:p>
            <a:pPr lvl="1"/>
            <a:endParaRPr lang="en-US" dirty="0"/>
          </a:p>
        </p:txBody>
      </p:sp>
    </p:spTree>
    <p:extLst>
      <p:ext uri="{BB962C8B-B14F-4D97-AF65-F5344CB8AC3E}">
        <p14:creationId xmlns:p14="http://schemas.microsoft.com/office/powerpoint/2010/main" val="994307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Donald Trump Plan</a:t>
            </a:r>
            <a:endParaRPr lang="en-US" dirty="0"/>
          </a:p>
        </p:txBody>
      </p:sp>
      <p:sp>
        <p:nvSpPr>
          <p:cNvPr id="3" name="Content Placeholder 2"/>
          <p:cNvSpPr>
            <a:spLocks noGrp="1"/>
          </p:cNvSpPr>
          <p:nvPr>
            <p:ph idx="1"/>
          </p:nvPr>
        </p:nvSpPr>
        <p:spPr>
          <a:xfrm>
            <a:off x="838200" y="1269183"/>
            <a:ext cx="10515600" cy="4852365"/>
          </a:xfrm>
        </p:spPr>
        <p:txBody>
          <a:bodyPr/>
          <a:lstStyle/>
          <a:p>
            <a:r>
              <a:rPr lang="en-US" dirty="0" smtClean="0"/>
              <a:t>Themes:</a:t>
            </a:r>
          </a:p>
          <a:p>
            <a:pPr lvl="1"/>
            <a:r>
              <a:rPr lang="en-US" dirty="0" smtClean="0"/>
              <a:t>Expand choice and competition to lower prices</a:t>
            </a:r>
          </a:p>
          <a:p>
            <a:pPr lvl="1"/>
            <a:r>
              <a:rPr lang="en-US" dirty="0" smtClean="0"/>
              <a:t>Increase transparency</a:t>
            </a:r>
          </a:p>
          <a:p>
            <a:r>
              <a:rPr lang="en-US" dirty="0" smtClean="0"/>
              <a:t>Key components:</a:t>
            </a:r>
          </a:p>
          <a:p>
            <a:pPr lvl="1"/>
            <a:r>
              <a:rPr lang="en-US" dirty="0" smtClean="0"/>
              <a:t>Maintain protections for pre-existing conditions</a:t>
            </a:r>
          </a:p>
          <a:p>
            <a:pPr lvl="1"/>
            <a:r>
              <a:rPr lang="en-US" dirty="0" smtClean="0"/>
              <a:t>Expanded access to telehealth</a:t>
            </a:r>
          </a:p>
          <a:p>
            <a:pPr lvl="1"/>
            <a:r>
              <a:rPr lang="en-US" dirty="0" smtClean="0"/>
              <a:t>Pediatric cancer research</a:t>
            </a:r>
          </a:p>
          <a:p>
            <a:pPr lvl="1"/>
            <a:r>
              <a:rPr lang="en-US" dirty="0" smtClean="0"/>
              <a:t>Organ transplant &amp; increase organ supply</a:t>
            </a:r>
          </a:p>
          <a:p>
            <a:pPr lvl="1"/>
            <a:r>
              <a:rPr lang="en-US" dirty="0" smtClean="0"/>
              <a:t>Surprise billing</a:t>
            </a:r>
          </a:p>
          <a:p>
            <a:pPr lvl="1"/>
            <a:r>
              <a:rPr lang="en-US" dirty="0" smtClean="0"/>
              <a:t>Ending HIV/AIDS transmission</a:t>
            </a:r>
          </a:p>
          <a:p>
            <a:pPr lvl="1"/>
            <a:r>
              <a:rPr lang="en-US" dirty="0" smtClean="0"/>
              <a:t>Social determinants of health care</a:t>
            </a:r>
          </a:p>
          <a:p>
            <a:r>
              <a:rPr lang="en-US" dirty="0" smtClean="0"/>
              <a:t>What’s missing:</a:t>
            </a:r>
            <a:endParaRPr lang="en-US" dirty="0"/>
          </a:p>
          <a:p>
            <a:pPr lvl="1"/>
            <a:r>
              <a:rPr lang="en-US" dirty="0"/>
              <a:t>No major “repeal and replace” </a:t>
            </a:r>
            <a:r>
              <a:rPr lang="en-US" dirty="0" smtClean="0"/>
              <a:t>proposed</a:t>
            </a:r>
            <a:endParaRPr lang="en-US" dirty="0"/>
          </a:p>
          <a:p>
            <a:pPr lvl="1"/>
            <a:r>
              <a:rPr lang="en-US" dirty="0" smtClean="0"/>
              <a:t>No major changes to Medicaid, other than financing</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7</a:t>
            </a:fld>
            <a:endParaRPr lang="en-US" dirty="0"/>
          </a:p>
        </p:txBody>
      </p:sp>
    </p:spTree>
    <p:extLst>
      <p:ext uri="{BB962C8B-B14F-4D97-AF65-F5344CB8AC3E}">
        <p14:creationId xmlns:p14="http://schemas.microsoft.com/office/powerpoint/2010/main" val="61560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 if D’s control?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Democrats have BIG PRIORITY LIST:  COVID, social/racial justice, climate change, health care, infrastructure……How much can they accomplish in first 100 days or 1</a:t>
            </a:r>
            <a:r>
              <a:rPr lang="en-US" baseline="30000" dirty="0" smtClean="0"/>
              <a:t>st</a:t>
            </a:r>
            <a:r>
              <a:rPr lang="en-US" dirty="0" smtClean="0"/>
              <a:t> year?</a:t>
            </a:r>
          </a:p>
          <a:p>
            <a:r>
              <a:rPr lang="en-US" dirty="0" smtClean="0"/>
              <a:t>Lessons learned from major changes in control in 2008 and 2016</a:t>
            </a:r>
          </a:p>
          <a:p>
            <a:pPr lvl="1"/>
            <a:r>
              <a:rPr lang="en-US" dirty="0" smtClean="0"/>
              <a:t>Health care proposals were right out of the gate and moved VERY QUICKLY</a:t>
            </a:r>
          </a:p>
          <a:p>
            <a:pPr lvl="1"/>
            <a:r>
              <a:rPr lang="en-US" dirty="0" smtClean="0"/>
              <a:t>Takes a while for new Administration to get in weeds </a:t>
            </a:r>
          </a:p>
          <a:p>
            <a:r>
              <a:rPr lang="en-US" dirty="0" smtClean="0"/>
              <a:t>If Biden wins, expect immediate Administrative reversals of major Trump policies and Executive Orders:</a:t>
            </a:r>
          </a:p>
          <a:p>
            <a:pPr lvl="1"/>
            <a:r>
              <a:rPr lang="en-US" dirty="0" smtClean="0"/>
              <a:t>Association health plans</a:t>
            </a:r>
          </a:p>
          <a:p>
            <a:pPr lvl="1"/>
            <a:r>
              <a:rPr lang="en-US" dirty="0" smtClean="0"/>
              <a:t>Short-term duration plans</a:t>
            </a:r>
          </a:p>
          <a:p>
            <a:r>
              <a:rPr lang="en-US" dirty="0" smtClean="0"/>
              <a:t>But, takes any new Administration longer to address weighty issues (have to get nominees approved)</a:t>
            </a:r>
          </a:p>
          <a:p>
            <a:pPr lvl="1"/>
            <a:r>
              <a:rPr lang="en-US" dirty="0" smtClean="0"/>
              <a:t>Pull back on risk requirements?</a:t>
            </a:r>
          </a:p>
          <a:p>
            <a:pPr lvl="1"/>
            <a:r>
              <a:rPr lang="en-US" dirty="0" smtClean="0"/>
              <a:t>Change in CMMI focus?</a:t>
            </a:r>
          </a:p>
          <a:p>
            <a:r>
              <a:rPr lang="en-US" dirty="0" smtClean="0"/>
              <a:t>If Biden wins and D’s win Senate, expect:</a:t>
            </a:r>
          </a:p>
          <a:p>
            <a:pPr lvl="1"/>
            <a:r>
              <a:rPr lang="en-US" dirty="0"/>
              <a:t>Q</a:t>
            </a:r>
            <a:r>
              <a:rPr lang="en-US" dirty="0" smtClean="0"/>
              <a:t>uick talk on health care, COVID &amp; Expanding ACA  </a:t>
            </a:r>
          </a:p>
          <a:p>
            <a:pPr lvl="1"/>
            <a:r>
              <a:rPr lang="en-US" dirty="0" smtClean="0"/>
              <a:t>Economic stimulus </a:t>
            </a:r>
          </a:p>
          <a:p>
            <a:pPr lvl="2"/>
            <a:r>
              <a:rPr lang="en-US" dirty="0" smtClean="0"/>
              <a:t>Think ARRA but not sure if has to be “shovel ready”</a:t>
            </a:r>
          </a:p>
          <a:p>
            <a:pPr lvl="2"/>
            <a:r>
              <a:rPr lang="en-US" dirty="0" smtClean="0"/>
              <a:t>Note HR 2 and resurrection of Hill Burton</a:t>
            </a:r>
          </a:p>
          <a:p>
            <a:pPr lvl="1"/>
            <a:r>
              <a:rPr lang="en-US" dirty="0" smtClean="0"/>
              <a:t>That said, D’s have MANY priorities so what actually gets done isn’t clear.</a:t>
            </a:r>
          </a:p>
        </p:txBody>
      </p:sp>
      <p:sp>
        <p:nvSpPr>
          <p:cNvPr id="4" name="Slide Number Placeholder 3"/>
          <p:cNvSpPr>
            <a:spLocks noGrp="1"/>
          </p:cNvSpPr>
          <p:nvPr>
            <p:ph type="sldNum" sz="quarter" idx="12"/>
          </p:nvPr>
        </p:nvSpPr>
        <p:spPr/>
        <p:txBody>
          <a:bodyPr/>
          <a:lstStyle/>
          <a:p>
            <a:fld id="{E6AB0CA8-27AE-4F82-A141-302F5F13940C}" type="slidenum">
              <a:rPr lang="en-US" smtClean="0"/>
              <a:t>8</a:t>
            </a:fld>
            <a:endParaRPr lang="en-US" dirty="0"/>
          </a:p>
        </p:txBody>
      </p:sp>
    </p:spTree>
    <p:extLst>
      <p:ext uri="{BB962C8B-B14F-4D97-AF65-F5344CB8AC3E}">
        <p14:creationId xmlns:p14="http://schemas.microsoft.com/office/powerpoint/2010/main" val="165076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donkey in the room with Republican control</a:t>
            </a:r>
            <a:endParaRPr lang="en-US" dirty="0"/>
          </a:p>
        </p:txBody>
      </p:sp>
      <p:sp>
        <p:nvSpPr>
          <p:cNvPr id="3" name="Content Placeholder 2"/>
          <p:cNvSpPr>
            <a:spLocks noGrp="1"/>
          </p:cNvSpPr>
          <p:nvPr>
            <p:ph idx="1"/>
          </p:nvPr>
        </p:nvSpPr>
        <p:spPr/>
        <p:txBody>
          <a:bodyPr>
            <a:normAutofit lnSpcReduction="10000"/>
          </a:bodyPr>
          <a:lstStyle/>
          <a:p>
            <a:r>
              <a:rPr lang="en-US" dirty="0"/>
              <a:t>Current world order </a:t>
            </a:r>
            <a:r>
              <a:rPr lang="en-US" dirty="0" smtClean="0"/>
              <a:t>continues with </a:t>
            </a:r>
            <a:r>
              <a:rPr lang="en-US" dirty="0"/>
              <a:t>divided government: </a:t>
            </a:r>
          </a:p>
          <a:p>
            <a:pPr lvl="1"/>
            <a:r>
              <a:rPr lang="en-US" dirty="0"/>
              <a:t>COVID 4 – More pandemic </a:t>
            </a:r>
            <a:r>
              <a:rPr lang="en-US" dirty="0" smtClean="0"/>
              <a:t>relief now likely, but favors R’s hand</a:t>
            </a:r>
            <a:endParaRPr lang="en-US" dirty="0"/>
          </a:p>
          <a:p>
            <a:pPr lvl="1"/>
            <a:r>
              <a:rPr lang="en-US" dirty="0"/>
              <a:t>Health Extenders – D-day = December </a:t>
            </a:r>
            <a:r>
              <a:rPr lang="en-US" dirty="0" smtClean="0"/>
              <a:t>11</a:t>
            </a:r>
          </a:p>
          <a:p>
            <a:pPr lvl="1"/>
            <a:r>
              <a:rPr lang="en-US" dirty="0" smtClean="0"/>
              <a:t>Drug </a:t>
            </a:r>
            <a:r>
              <a:rPr lang="en-US" dirty="0"/>
              <a:t>pricing</a:t>
            </a:r>
          </a:p>
          <a:p>
            <a:pPr lvl="1"/>
            <a:r>
              <a:rPr lang="en-US" dirty="0"/>
              <a:t>Infrastructure (including health care)</a:t>
            </a:r>
          </a:p>
          <a:p>
            <a:pPr lvl="1"/>
            <a:r>
              <a:rPr lang="en-US" dirty="0"/>
              <a:t>Surprise billing</a:t>
            </a:r>
          </a:p>
          <a:p>
            <a:pPr lvl="1"/>
            <a:r>
              <a:rPr lang="en-US" dirty="0" smtClean="0"/>
              <a:t>Transparency</a:t>
            </a:r>
          </a:p>
          <a:p>
            <a:pPr lvl="1"/>
            <a:r>
              <a:rPr lang="en-US" dirty="0" smtClean="0"/>
              <a:t>MFAR 2.0?</a:t>
            </a:r>
          </a:p>
          <a:p>
            <a:r>
              <a:rPr lang="en-US" dirty="0" smtClean="0"/>
              <a:t>Add new issues or emphasis:</a:t>
            </a:r>
          </a:p>
          <a:p>
            <a:pPr lvl="1"/>
            <a:r>
              <a:rPr lang="en-US" dirty="0" smtClean="0"/>
              <a:t>Longer term fixes to public health and emergency preparedness</a:t>
            </a:r>
          </a:p>
          <a:p>
            <a:pPr lvl="1"/>
            <a:r>
              <a:rPr lang="en-US" dirty="0" smtClean="0"/>
              <a:t>Credit card has maxed out on spending for COVID and everything else (so post-pandemic world may revert to cutting providers)</a:t>
            </a:r>
          </a:p>
          <a:p>
            <a:pPr lvl="1"/>
            <a:r>
              <a:rPr lang="en-US" dirty="0" smtClean="0"/>
              <a:t>Infrastructure could include hospitals &amp; health care</a:t>
            </a:r>
          </a:p>
          <a:p>
            <a:pPr lvl="1"/>
            <a:r>
              <a:rPr lang="en-US" dirty="0" smtClean="0"/>
              <a:t>Surprise billing finally gets done</a:t>
            </a:r>
          </a:p>
          <a:p>
            <a:pPr lvl="1"/>
            <a:r>
              <a:rPr lang="en-US" dirty="0" smtClean="0"/>
              <a:t>Drug pricing more likely to get done if Trump wins, but less if R’s retain control of Senate</a:t>
            </a:r>
          </a:p>
          <a:p>
            <a:pPr lvl="1"/>
            <a:r>
              <a:rPr lang="en-US" dirty="0" smtClean="0"/>
              <a:t>Unaddressed Republican priorities in health care (e.g. DSH, 340B)</a:t>
            </a:r>
          </a:p>
          <a:p>
            <a:endParaRPr lang="en-US" dirty="0"/>
          </a:p>
        </p:txBody>
      </p:sp>
      <p:sp>
        <p:nvSpPr>
          <p:cNvPr id="4" name="Slide Number Placeholder 3"/>
          <p:cNvSpPr>
            <a:spLocks noGrp="1"/>
          </p:cNvSpPr>
          <p:nvPr>
            <p:ph type="sldNum" sz="quarter" idx="12"/>
          </p:nvPr>
        </p:nvSpPr>
        <p:spPr/>
        <p:txBody>
          <a:bodyPr/>
          <a:lstStyle/>
          <a:p>
            <a:fld id="{E6AB0CA8-27AE-4F82-A141-302F5F13940C}" type="slidenum">
              <a:rPr lang="en-US" smtClean="0"/>
              <a:t>9</a:t>
            </a:fld>
            <a:endParaRPr lang="en-US" dirty="0"/>
          </a:p>
        </p:txBody>
      </p:sp>
    </p:spTree>
    <p:extLst>
      <p:ext uri="{BB962C8B-B14F-4D97-AF65-F5344CB8AC3E}">
        <p14:creationId xmlns:p14="http://schemas.microsoft.com/office/powerpoint/2010/main" val="1596821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olland_Knight">
      <a:dk1>
        <a:sysClr val="windowText" lastClr="000000"/>
      </a:dk1>
      <a:lt1>
        <a:sysClr val="window" lastClr="FFFFFF"/>
      </a:lt1>
      <a:dk2>
        <a:srgbClr val="44546A"/>
      </a:dk2>
      <a:lt2>
        <a:srgbClr val="E7E6E6"/>
      </a:lt2>
      <a:accent1>
        <a:srgbClr val="002060"/>
      </a:accent1>
      <a:accent2>
        <a:srgbClr val="00A9E0"/>
      </a:accent2>
      <a:accent3>
        <a:srgbClr val="9BCBEB"/>
      </a:accent3>
      <a:accent4>
        <a:srgbClr val="DEEBF7"/>
      </a:accent4>
      <a:accent5>
        <a:srgbClr val="B1E4E3"/>
      </a:accent5>
      <a:accent6>
        <a:srgbClr val="6BCABA"/>
      </a:accent6>
      <a:hlink>
        <a:srgbClr val="00A9E0"/>
      </a:hlink>
      <a:folHlink>
        <a:srgbClr val="00A9E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533AB9FF-22B6-44AE-BFC9-FA26F034BC09}" vid="{75F763B5-2A60-4219-BC35-B394B32A3C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H&amp;K_template_WIDESCREEN</Template>
  <TotalTime>0</TotalTime>
  <Words>3866</Words>
  <Application>Microsoft Office PowerPoint</Application>
  <PresentationFormat>Widescreen</PresentationFormat>
  <Paragraphs>350</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Century Gothic</vt:lpstr>
      <vt:lpstr>GT America Standard</vt:lpstr>
      <vt:lpstr>Office Theme</vt:lpstr>
      <vt:lpstr>Election 2020: Potential Impacts Healthcare &amp; Life Sciences</vt:lpstr>
      <vt:lpstr>Thank you for joining today’s program</vt:lpstr>
      <vt:lpstr>Speakers</vt:lpstr>
      <vt:lpstr>Big Picture Health Care Issues</vt:lpstr>
      <vt:lpstr>COVID 19 Issues</vt:lpstr>
      <vt:lpstr>Key Features Joe Biden Health Plan</vt:lpstr>
      <vt:lpstr>Key Features Donald Trump Plan</vt:lpstr>
      <vt:lpstr>So what does this mean if D’s control?</vt:lpstr>
      <vt:lpstr>The donkey in the room with Republican control</vt:lpstr>
      <vt:lpstr>The elephant in the room with Democrat Control</vt:lpstr>
      <vt:lpstr>10 Years Later, Still All About ACA</vt:lpstr>
      <vt:lpstr>NFIB vs Sebelius</vt:lpstr>
      <vt:lpstr>NFIB: Why Penalty is a Permissible Tax</vt:lpstr>
      <vt:lpstr>5th Circuit Ruling in Texas v California</vt:lpstr>
      <vt:lpstr>5th Circuit Opinion in Own Words</vt:lpstr>
      <vt:lpstr>So what does latest ACA case mean?</vt:lpstr>
      <vt:lpstr>Other ‘Round the Corner Issues</vt:lpstr>
      <vt:lpstr>How YOU can best navigate</vt:lpstr>
      <vt:lpstr>Strap in!!!!</vt:lpstr>
      <vt:lpstr>Drug Prices</vt:lpstr>
      <vt:lpstr>Lessons from COVID-19</vt:lpstr>
      <vt:lpstr>Global Supply Chain </vt:lpstr>
      <vt:lpstr>Oversight and Enforcement Over Drug, Device Companies</vt:lpstr>
      <vt:lpstr>COVID Products </vt:lpstr>
      <vt:lpstr>COVID Vaccine</vt:lpstr>
      <vt:lpstr>Digital Health Regulations</vt:lpstr>
      <vt:lpstr>Other FDA Issues</vt:lpstr>
      <vt:lpstr>CBD and Hemp</vt:lpstr>
      <vt:lpstr>Cannabis Policy / 2020 Elections </vt:lpstr>
      <vt:lpstr>Cannabis Policy / 2020 Elections, Cont. </vt:lpstr>
      <vt:lpstr>Questions?</vt:lpstr>
      <vt:lpstr>Thank You </vt:lpstr>
      <vt:lpstr>Michael Werner</vt:lpstr>
      <vt:lpstr>Lisa Hawke</vt:lpstr>
    </vt:vector>
  </TitlesOfParts>
  <Company>Holland &amp; Knight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 Option 1</dc:title>
  <dc:creator>Dzhumakeev, Megan R (OPC - X30717)</dc:creator>
  <cp:lastModifiedBy>Baleva, Fifi (WAS - X75116)</cp:lastModifiedBy>
  <cp:revision>347</cp:revision>
  <dcterms:created xsi:type="dcterms:W3CDTF">2020-09-02T13:15:44Z</dcterms:created>
  <dcterms:modified xsi:type="dcterms:W3CDTF">2020-10-13T21:16:15Z</dcterms:modified>
</cp:coreProperties>
</file>