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7" r:id="rId2"/>
    <p:sldId id="281" r:id="rId3"/>
    <p:sldId id="266" r:id="rId4"/>
    <p:sldId id="284" r:id="rId5"/>
    <p:sldId id="310" r:id="rId6"/>
    <p:sldId id="306" r:id="rId7"/>
    <p:sldId id="307" r:id="rId8"/>
    <p:sldId id="308" r:id="rId9"/>
    <p:sldId id="309" r:id="rId10"/>
    <p:sldId id="287" r:id="rId11"/>
    <p:sldId id="292" r:id="rId12"/>
    <p:sldId id="293" r:id="rId13"/>
    <p:sldId id="294" r:id="rId14"/>
    <p:sldId id="295" r:id="rId15"/>
    <p:sldId id="296" r:id="rId16"/>
    <p:sldId id="286" r:id="rId17"/>
    <p:sldId id="291" r:id="rId18"/>
    <p:sldId id="297" r:id="rId19"/>
    <p:sldId id="311" r:id="rId20"/>
    <p:sldId id="312" r:id="rId21"/>
    <p:sldId id="313" r:id="rId22"/>
    <p:sldId id="314" r:id="rId23"/>
    <p:sldId id="315" r:id="rId24"/>
    <p:sldId id="324" r:id="rId25"/>
    <p:sldId id="317" r:id="rId26"/>
    <p:sldId id="318" r:id="rId27"/>
    <p:sldId id="319" r:id="rId28"/>
    <p:sldId id="320" r:id="rId29"/>
    <p:sldId id="321" r:id="rId30"/>
    <p:sldId id="322" r:id="rId31"/>
    <p:sldId id="323" r:id="rId32"/>
    <p:sldId id="282" r:id="rId33"/>
    <p:sldId id="30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169"/>
    <a:srgbClr val="80ABDB"/>
    <a:srgbClr val="A4D1EB"/>
    <a:srgbClr val="8E9FA9"/>
    <a:srgbClr val="FFFFFF"/>
    <a:srgbClr val="9BCBEB"/>
    <a:srgbClr val="4EA6DA"/>
    <a:srgbClr val="3275B5"/>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5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FEABE-8C6D-4CCE-BFD9-7C9D2A96B914}" type="datetimeFigureOut">
              <a:rPr lang="en-US" smtClean="0"/>
              <a:t>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BEEEE-A809-4323-8BFD-AF72F8FC5677}" type="slidenum">
              <a:rPr lang="en-US" smtClean="0"/>
              <a:t>‹#›</a:t>
            </a:fld>
            <a:endParaRPr lang="en-US"/>
          </a:p>
        </p:txBody>
      </p:sp>
    </p:spTree>
    <p:extLst>
      <p:ext uri="{BB962C8B-B14F-4D97-AF65-F5344CB8AC3E}">
        <p14:creationId xmlns:p14="http://schemas.microsoft.com/office/powerpoint/2010/main" val="103366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B47EE0-5541-4899-B87D-EA015589A97B}" type="slidenum">
              <a:rPr lang="en-US" smtClean="0"/>
              <a:t>11</a:t>
            </a:fld>
            <a:endParaRPr lang="en-US"/>
          </a:p>
        </p:txBody>
      </p:sp>
    </p:spTree>
    <p:extLst>
      <p:ext uri="{BB962C8B-B14F-4D97-AF65-F5344CB8AC3E}">
        <p14:creationId xmlns:p14="http://schemas.microsoft.com/office/powerpoint/2010/main" val="365062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F1C7D-11AE-4667-9060-57FB556AE286}"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6566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F1C7D-11AE-4667-9060-57FB556AE286}"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197204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B47EE0-5541-4899-B87D-EA015589A97B}" type="slidenum">
              <a:rPr lang="en-US" smtClean="0"/>
              <a:t>12</a:t>
            </a:fld>
            <a:endParaRPr lang="en-US"/>
          </a:p>
        </p:txBody>
      </p:sp>
    </p:spTree>
    <p:extLst>
      <p:ext uri="{BB962C8B-B14F-4D97-AF65-F5344CB8AC3E}">
        <p14:creationId xmlns:p14="http://schemas.microsoft.com/office/powerpoint/2010/main" val="265960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B47EE0-5541-4899-B87D-EA015589A97B}" type="slidenum">
              <a:rPr lang="en-US" smtClean="0"/>
              <a:t>13</a:t>
            </a:fld>
            <a:endParaRPr lang="en-US"/>
          </a:p>
        </p:txBody>
      </p:sp>
    </p:spTree>
    <p:extLst>
      <p:ext uri="{BB962C8B-B14F-4D97-AF65-F5344CB8AC3E}">
        <p14:creationId xmlns:p14="http://schemas.microsoft.com/office/powerpoint/2010/main" val="226381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B47EE0-5541-4899-B87D-EA015589A97B}" type="slidenum">
              <a:rPr lang="en-US" smtClean="0"/>
              <a:t>14</a:t>
            </a:fld>
            <a:endParaRPr lang="en-US"/>
          </a:p>
        </p:txBody>
      </p:sp>
    </p:spTree>
    <p:extLst>
      <p:ext uri="{BB962C8B-B14F-4D97-AF65-F5344CB8AC3E}">
        <p14:creationId xmlns:p14="http://schemas.microsoft.com/office/powerpoint/2010/main" val="36092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B47EE0-5541-4899-B87D-EA015589A97B}" type="slidenum">
              <a:rPr lang="en-US" smtClean="0"/>
              <a:t>15</a:t>
            </a:fld>
            <a:endParaRPr lang="en-US"/>
          </a:p>
        </p:txBody>
      </p:sp>
    </p:spTree>
    <p:extLst>
      <p:ext uri="{BB962C8B-B14F-4D97-AF65-F5344CB8AC3E}">
        <p14:creationId xmlns:p14="http://schemas.microsoft.com/office/powerpoint/2010/main" val="172559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F1C7D-11AE-4667-9060-57FB556AE286}"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42621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F1C7D-11AE-4667-9060-57FB556AE286}"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4208863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F1C7D-11AE-4667-9060-57FB556AE286}"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95600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F1C7D-11AE-4667-9060-57FB556AE286}"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79204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8" name="TextBox 7"/>
          <p:cNvSpPr txBox="1"/>
          <p:nvPr userDrawn="1"/>
        </p:nvSpPr>
        <p:spPr>
          <a:xfrm>
            <a:off x="648464" y="6471756"/>
            <a:ext cx="2975882" cy="184666"/>
          </a:xfrm>
          <a:prstGeom prst="rect">
            <a:avLst/>
          </a:prstGeom>
          <a:noFill/>
        </p:spPr>
        <p:txBody>
          <a:bodyPr wrap="square" lIns="0" rIns="0" rtlCol="0" anchor="ctr">
            <a:spAutoFit/>
          </a:bodyPr>
          <a:lstStyle/>
          <a:p>
            <a:pPr algn="l"/>
            <a:r>
              <a:rPr lang="en-US" sz="600" spc="38" dirty="0" smtClean="0">
                <a:solidFill>
                  <a:schemeClr val="bg1">
                    <a:lumMod val="65000"/>
                  </a:schemeClr>
                </a:solidFill>
                <a:latin typeface="Arial" pitchFamily="34" charset="0"/>
                <a:cs typeface="Arial" pitchFamily="34" charset="0"/>
              </a:rPr>
              <a:t>Copyright</a:t>
            </a:r>
            <a:r>
              <a:rPr lang="en-US" sz="600" spc="38" baseline="0" dirty="0" smtClean="0">
                <a:solidFill>
                  <a:schemeClr val="bg1">
                    <a:lumMod val="65000"/>
                  </a:schemeClr>
                </a:solidFill>
                <a:latin typeface="Arial" pitchFamily="34" charset="0"/>
                <a:cs typeface="Arial" pitchFamily="34" charset="0"/>
              </a:rPr>
              <a:t> © 2021 Holland &amp; Knight LLP.  All Rights Reserved</a:t>
            </a:r>
            <a:endParaRPr lang="en-US" sz="600" spc="38" dirty="0">
              <a:solidFill>
                <a:schemeClr val="bg1">
                  <a:lumMod val="65000"/>
                </a:schemeClr>
              </a:solidFill>
              <a:latin typeface="Arial" pitchFamily="34" charset="0"/>
              <a:cs typeface="Arial" pitchFamily="34" charset="0"/>
            </a:endParaRPr>
          </a:p>
        </p:txBody>
      </p:sp>
      <p:sp>
        <p:nvSpPr>
          <p:cNvPr id="9" name="Picture Placeholder 4"/>
          <p:cNvSpPr>
            <a:spLocks noGrp="1"/>
          </p:cNvSpPr>
          <p:nvPr>
            <p:ph type="pic" sz="quarter" idx="13" hasCustomPrompt="1"/>
          </p:nvPr>
        </p:nvSpPr>
        <p:spPr>
          <a:xfrm>
            <a:off x="718319" y="716645"/>
            <a:ext cx="1444625" cy="742950"/>
          </a:xfrm>
        </p:spPr>
        <p:txBody>
          <a:bodyPr/>
          <a:lstStyle>
            <a:lvl1pPr marL="0" indent="0">
              <a:buNone/>
              <a:defRPr>
                <a:solidFill>
                  <a:schemeClr val="bg1"/>
                </a:solidFill>
              </a:defRPr>
            </a:lvl1pPr>
          </a:lstStyle>
          <a:p>
            <a:r>
              <a:rPr lang="en-US" dirty="0" smtClean="0"/>
              <a:t>Client logo</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466" y="5977861"/>
            <a:ext cx="2363670" cy="307295"/>
          </a:xfrm>
          <a:prstGeom prst="rect">
            <a:avLst/>
          </a:prstGeom>
        </p:spPr>
      </p:pic>
      <p:sp>
        <p:nvSpPr>
          <p:cNvPr id="2" name="Title 1"/>
          <p:cNvSpPr>
            <a:spLocks noGrp="1"/>
          </p:cNvSpPr>
          <p:nvPr>
            <p:ph type="ctrTitle"/>
          </p:nvPr>
        </p:nvSpPr>
        <p:spPr>
          <a:xfrm>
            <a:off x="685800" y="2176239"/>
            <a:ext cx="7772400" cy="772059"/>
          </a:xfrm>
        </p:spPr>
        <p:txBody>
          <a:bodyPr anchor="b">
            <a:normAutofit/>
          </a:bodyPr>
          <a:lstStyle>
            <a:lvl1pPr algn="l">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03396"/>
            <a:ext cx="7772400" cy="561546"/>
          </a:xfrm>
        </p:spPr>
        <p:txBody>
          <a:bodyPr>
            <a:normAutofit/>
          </a:bodyPr>
          <a:lstStyle>
            <a:lvl1pPr marL="0" indent="0" algn="l">
              <a:buNone/>
              <a:defRPr sz="16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0" hasCustomPrompt="1"/>
          </p:nvPr>
        </p:nvSpPr>
        <p:spPr>
          <a:xfrm>
            <a:off x="711965" y="3757120"/>
            <a:ext cx="5289549" cy="560387"/>
          </a:xfrm>
          <a:prstGeom prst="rect">
            <a:avLst/>
          </a:prstGeom>
        </p:spPr>
        <p:txBody>
          <a:bodyPr vert="horz" lIns="0" tIns="45720" rIns="0" bIns="45720" rtlCol="0">
            <a:normAutofit/>
          </a:bodyPr>
          <a:lstStyle>
            <a:lvl1pPr marL="60325" indent="0" algn="l" defTabSz="685800" rtl="0" eaLnBrk="1" latinLnBrk="0" hangingPunct="1">
              <a:lnSpc>
                <a:spcPts val="1350"/>
              </a:lnSpc>
              <a:spcBef>
                <a:spcPct val="20000"/>
              </a:spcBef>
              <a:buFont typeface="Arial" pitchFamily="34" charset="0"/>
              <a:buNone/>
              <a:defRPr lang="en-US" sz="1100" b="0" i="0" kern="1200" baseline="0" smtClean="0">
                <a:solidFill>
                  <a:schemeClr val="bg1"/>
                </a:solidFill>
                <a:latin typeface="Century Gothic" panose="020B0502020202020204" pitchFamily="34" charset="0"/>
                <a:ea typeface="+mn-ea"/>
                <a:cs typeface="Arial" pitchFamily="34" charset="0"/>
              </a:defRPr>
            </a:lvl1pPr>
            <a:lvl2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2pPr>
            <a:lvl3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3pPr>
            <a:lvl4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4pPr>
            <a:lvl5pPr marL="0" indent="0" algn="r" defTabSz="685800" rtl="0" eaLnBrk="1" latinLnBrk="0" hangingPunct="1">
              <a:lnSpc>
                <a:spcPts val="1350"/>
              </a:lnSpc>
              <a:spcBef>
                <a:spcPct val="20000"/>
              </a:spcBef>
              <a:buFont typeface="Arial" pitchFamily="34" charset="0"/>
              <a:buNone/>
              <a:defRPr lang="en-US" sz="1500" b="1" i="1" kern="1200" dirty="0" smtClean="0">
                <a:solidFill>
                  <a:schemeClr val="bg1"/>
                </a:solidFill>
                <a:latin typeface="Arial Narrow" pitchFamily="34" charset="0"/>
                <a:ea typeface="+mn-ea"/>
                <a:cs typeface="Arial" pitchFamily="34" charset="0"/>
              </a:defRPr>
            </a:lvl5pPr>
          </a:lstStyle>
          <a:p>
            <a:r>
              <a:rPr lang="en-US" dirty="0" smtClean="0"/>
              <a:t>Location, Date, Year</a:t>
            </a:r>
            <a:endParaRPr lang="en-US" dirty="0"/>
          </a:p>
        </p:txBody>
      </p:sp>
    </p:spTree>
    <p:extLst>
      <p:ext uri="{BB962C8B-B14F-4D97-AF65-F5344CB8AC3E}">
        <p14:creationId xmlns:p14="http://schemas.microsoft.com/office/powerpoint/2010/main" val="46412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5197475" y="0"/>
            <a:ext cx="3946525" cy="6858000"/>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628650" y="365126"/>
            <a:ext cx="4404823" cy="779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324599"/>
            <a:ext cx="4404823" cy="459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09036" y="5919758"/>
            <a:ext cx="3086100" cy="365125"/>
          </a:xfrm>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346354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ith Blue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7654"/>
          <a:stretch/>
        </p:blipFill>
        <p:spPr>
          <a:xfrm>
            <a:off x="0" y="-12309"/>
            <a:ext cx="9143999" cy="2218266"/>
          </a:xfrm>
          <a:prstGeom prst="rect">
            <a:avLst/>
          </a:prstGeom>
        </p:spPr>
      </p:pic>
      <p:sp>
        <p:nvSpPr>
          <p:cNvPr id="7" name="Picture Placeholder 5"/>
          <p:cNvSpPr>
            <a:spLocks noGrp="1"/>
          </p:cNvSpPr>
          <p:nvPr>
            <p:ph type="pic" sz="quarter" idx="13"/>
          </p:nvPr>
        </p:nvSpPr>
        <p:spPr>
          <a:xfrm>
            <a:off x="630282" y="0"/>
            <a:ext cx="2432304" cy="5541264"/>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3332861" y="809507"/>
            <a:ext cx="5255662" cy="779463"/>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2861" y="2512464"/>
            <a:ext cx="4553712" cy="44327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218449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at Top">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1" y="0"/>
            <a:ext cx="9144000" cy="3090672"/>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619866" y="3258394"/>
            <a:ext cx="7895484" cy="779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4203101"/>
            <a:ext cx="7886700" cy="19374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43557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ap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43" b="10654"/>
          <a:stretch/>
        </p:blipFill>
        <p:spPr>
          <a:xfrm>
            <a:off x="10312" y="931492"/>
            <a:ext cx="9133688" cy="5358214"/>
          </a:xfrm>
          <a:prstGeom prst="rect">
            <a:avLst/>
          </a:prstGeom>
        </p:spPr>
      </p:pic>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Tree>
    <p:extLst>
      <p:ext uri="{BB962C8B-B14F-4D97-AF65-F5344CB8AC3E}">
        <p14:creationId xmlns:p14="http://schemas.microsoft.com/office/powerpoint/2010/main" val="284989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itle Side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29841" y="773394"/>
            <a:ext cx="2949178" cy="1600200"/>
          </a:xfrm>
        </p:spPr>
        <p:txBody>
          <a:bodyPr anchor="t"/>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6573"/>
            <a:ext cx="5256609" cy="4078224"/>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87391" y="4238714"/>
            <a:ext cx="5044633" cy="177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51733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0" y="457200"/>
            <a:ext cx="8302183" cy="768096"/>
          </a:xfrm>
        </p:spPr>
        <p:txBody>
          <a:bodyPr anchor="t"/>
          <a:lstStyle>
            <a:lvl1pPr>
              <a:defRPr sz="3200"/>
            </a:lvl1pPr>
          </a:lstStyle>
          <a:p>
            <a:r>
              <a:rPr lang="en-US" dirty="0" smtClean="0"/>
              <a:t>Meet Our Team</a:t>
            </a:r>
            <a:endParaRPr lang="en-US" dirty="0"/>
          </a:p>
        </p:txBody>
      </p:sp>
      <p:sp>
        <p:nvSpPr>
          <p:cNvPr id="3" name="Picture Placeholder 2"/>
          <p:cNvSpPr>
            <a:spLocks noGrp="1"/>
          </p:cNvSpPr>
          <p:nvPr>
            <p:ph type="pic" idx="1"/>
          </p:nvPr>
        </p:nvSpPr>
        <p:spPr>
          <a:xfrm>
            <a:off x="629840" y="1497618"/>
            <a:ext cx="1591056" cy="159105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767892" y="1497618"/>
            <a:ext cx="6094097" cy="4373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628650" y="3218343"/>
            <a:ext cx="1587500" cy="344571"/>
          </a:xfrm>
        </p:spPr>
        <p:txBody>
          <a:bodyPr>
            <a:normAutofit/>
          </a:bodyPr>
          <a:lstStyle>
            <a:lvl1pPr marL="0" indent="0" algn="ctr">
              <a:buFontTx/>
              <a:buNone/>
              <a:defRPr sz="1400" b="1"/>
            </a:lvl1pPr>
          </a:lstStyle>
          <a:p>
            <a:pPr lvl="0"/>
            <a:r>
              <a:rPr lang="en-US" dirty="0" smtClean="0"/>
              <a:t>Name Here</a:t>
            </a:r>
          </a:p>
        </p:txBody>
      </p:sp>
      <p:cxnSp>
        <p:nvCxnSpPr>
          <p:cNvPr id="8" name="Straight Connector 7"/>
          <p:cNvCxnSpPr/>
          <p:nvPr userDrawn="1"/>
        </p:nvCxnSpPr>
        <p:spPr>
          <a:xfrm>
            <a:off x="628650" y="3683230"/>
            <a:ext cx="1587500" cy="0"/>
          </a:xfrm>
          <a:prstGeom prst="line">
            <a:avLst/>
          </a:prstGeom>
          <a:ln w="12700">
            <a:solidFill>
              <a:srgbClr val="19A3DD"/>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4" hasCustomPrompt="1"/>
          </p:nvPr>
        </p:nvSpPr>
        <p:spPr>
          <a:xfrm>
            <a:off x="628650" y="3835881"/>
            <a:ext cx="1587500" cy="1266825"/>
          </a:xfrm>
        </p:spPr>
        <p:txBody>
          <a:bodyPr>
            <a:normAutofit/>
          </a:bodyPr>
          <a:lstStyle>
            <a:lvl1pPr marL="0" indent="0" algn="ctr">
              <a:buFontTx/>
              <a:buNone/>
              <a:defRPr sz="1200">
                <a:solidFill>
                  <a:schemeClr val="bg2">
                    <a:lumMod val="50000"/>
                  </a:schemeClr>
                </a:solidFill>
              </a:defRPr>
            </a:lvl1pPr>
          </a:lstStyle>
          <a:p>
            <a:pPr lvl="0"/>
            <a:r>
              <a:rPr lang="en-US" dirty="0" smtClean="0"/>
              <a:t>Contact Info Here</a:t>
            </a:r>
          </a:p>
        </p:txBody>
      </p:sp>
      <p:cxnSp>
        <p:nvCxnSpPr>
          <p:cNvPr id="10" name="Straight Connector 9"/>
          <p:cNvCxnSpPr/>
          <p:nvPr userDrawn="1"/>
        </p:nvCxnSpPr>
        <p:spPr>
          <a:xfrm>
            <a:off x="2505666" y="1476857"/>
            <a:ext cx="0" cy="378618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06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ffice Layout">
    <p:spTree>
      <p:nvGrpSpPr>
        <p:cNvPr id="1" name=""/>
        <p:cNvGrpSpPr/>
        <p:nvPr/>
      </p:nvGrpSpPr>
      <p:grpSpPr>
        <a:xfrm>
          <a:off x="0" y="0"/>
          <a:ext cx="0" cy="0"/>
          <a:chOff x="0" y="0"/>
          <a:chExt cx="0" cy="0"/>
        </a:xfrm>
      </p:grpSpPr>
      <p:sp>
        <p:nvSpPr>
          <p:cNvPr id="7" name="Picture Placeholder 5"/>
          <p:cNvSpPr>
            <a:spLocks noGrp="1"/>
          </p:cNvSpPr>
          <p:nvPr>
            <p:ph type="pic" sz="quarter" idx="13" hasCustomPrompt="1"/>
          </p:nvPr>
        </p:nvSpPr>
        <p:spPr>
          <a:xfrm>
            <a:off x="1" y="0"/>
            <a:ext cx="9144000" cy="1517904"/>
          </a:xfrm>
        </p:spPr>
        <p:txBody>
          <a:bodyPr anchor="ctr" anchorCtr="0"/>
          <a:lstStyle>
            <a:lvl1pPr marL="0" indent="0" algn="ctr">
              <a:buFontTx/>
              <a:buNone/>
              <a:defRPr/>
            </a:lvl1pPr>
          </a:lstStyle>
          <a:p>
            <a:r>
              <a:rPr lang="en-US" dirty="0" smtClean="0"/>
              <a:t>Photo</a:t>
            </a:r>
            <a:endParaRPr lang="en-US" dirty="0"/>
          </a:p>
        </p:txBody>
      </p:sp>
      <p:sp>
        <p:nvSpPr>
          <p:cNvPr id="2" name="Title 1"/>
          <p:cNvSpPr>
            <a:spLocks noGrp="1"/>
          </p:cNvSpPr>
          <p:nvPr>
            <p:ph type="title" hasCustomPrompt="1"/>
          </p:nvPr>
        </p:nvSpPr>
        <p:spPr>
          <a:xfrm>
            <a:off x="619866" y="1677422"/>
            <a:ext cx="3251984" cy="779463"/>
          </a:xfrm>
        </p:spPr>
        <p:txBody>
          <a:bodyPr anchor="t">
            <a:normAutofit/>
          </a:bodyPr>
          <a:lstStyle>
            <a:lvl1pPr>
              <a:defRPr sz="2250"/>
            </a:lvl1pPr>
          </a:lstStyle>
          <a:p>
            <a:r>
              <a:rPr lang="en-US" dirty="0" smtClean="0"/>
              <a:t>Office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0" name="Text Placeholder 9"/>
          <p:cNvSpPr>
            <a:spLocks noGrp="1"/>
          </p:cNvSpPr>
          <p:nvPr>
            <p:ph type="body" sz="quarter" idx="15" hasCustomPrompt="1"/>
          </p:nvPr>
        </p:nvSpPr>
        <p:spPr>
          <a:xfrm>
            <a:off x="615066" y="2518339"/>
            <a:ext cx="3256179" cy="1156353"/>
          </a:xfrm>
        </p:spPr>
        <p:txBody>
          <a:bodyPr>
            <a:noAutofit/>
          </a:bodyPr>
          <a:lstStyle>
            <a:lvl1pPr marL="0" indent="0">
              <a:buFontTx/>
              <a:buNone/>
              <a:defRPr sz="1130"/>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Address/Phone</a:t>
            </a:r>
          </a:p>
        </p:txBody>
      </p:sp>
      <p:sp>
        <p:nvSpPr>
          <p:cNvPr id="11" name="Text Placeholder 9"/>
          <p:cNvSpPr>
            <a:spLocks noGrp="1"/>
          </p:cNvSpPr>
          <p:nvPr>
            <p:ph type="body" sz="quarter" idx="16" hasCustomPrompt="1"/>
          </p:nvPr>
        </p:nvSpPr>
        <p:spPr>
          <a:xfrm>
            <a:off x="615066" y="4048039"/>
            <a:ext cx="3256179"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2" name="Text Placeholder 9"/>
          <p:cNvSpPr>
            <a:spLocks noGrp="1"/>
          </p:cNvSpPr>
          <p:nvPr>
            <p:ph type="body" sz="quarter" idx="17" hasCustomPrompt="1"/>
          </p:nvPr>
        </p:nvSpPr>
        <p:spPr>
          <a:xfrm>
            <a:off x="615066" y="4569332"/>
            <a:ext cx="3256179"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Name/Email</a:t>
            </a:r>
          </a:p>
        </p:txBody>
      </p:sp>
      <p:sp>
        <p:nvSpPr>
          <p:cNvPr id="13" name="Text Placeholder 9"/>
          <p:cNvSpPr>
            <a:spLocks noGrp="1"/>
          </p:cNvSpPr>
          <p:nvPr>
            <p:ph type="body" sz="quarter" idx="18" hasCustomPrompt="1"/>
          </p:nvPr>
        </p:nvSpPr>
        <p:spPr>
          <a:xfrm>
            <a:off x="615066" y="5218809"/>
            <a:ext cx="3256179"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4" name="Text Placeholder 9"/>
          <p:cNvSpPr>
            <a:spLocks noGrp="1"/>
          </p:cNvSpPr>
          <p:nvPr>
            <p:ph type="body" sz="quarter" idx="19" hasCustomPrompt="1"/>
          </p:nvPr>
        </p:nvSpPr>
        <p:spPr>
          <a:xfrm>
            <a:off x="615066" y="5740102"/>
            <a:ext cx="3256179"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Name/Email</a:t>
            </a:r>
          </a:p>
        </p:txBody>
      </p:sp>
      <p:sp>
        <p:nvSpPr>
          <p:cNvPr id="15" name="Text Placeholder 9"/>
          <p:cNvSpPr>
            <a:spLocks noGrp="1"/>
          </p:cNvSpPr>
          <p:nvPr>
            <p:ph type="body" sz="quarter" idx="20" hasCustomPrompt="1"/>
          </p:nvPr>
        </p:nvSpPr>
        <p:spPr>
          <a:xfrm>
            <a:off x="4280928" y="1663762"/>
            <a:ext cx="4461420"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6" name="Text Placeholder 9"/>
          <p:cNvSpPr>
            <a:spLocks noGrp="1"/>
          </p:cNvSpPr>
          <p:nvPr>
            <p:ph type="body" sz="quarter" idx="21" hasCustomPrompt="1"/>
          </p:nvPr>
        </p:nvSpPr>
        <p:spPr>
          <a:xfrm>
            <a:off x="4280928" y="2185055"/>
            <a:ext cx="4461420" cy="3967916"/>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Click to add text</a:t>
            </a:r>
          </a:p>
        </p:txBody>
      </p:sp>
      <p:cxnSp>
        <p:nvCxnSpPr>
          <p:cNvPr id="17" name="Straight Connector 16"/>
          <p:cNvCxnSpPr/>
          <p:nvPr userDrawn="1"/>
        </p:nvCxnSpPr>
        <p:spPr>
          <a:xfrm>
            <a:off x="4071626" y="1937678"/>
            <a:ext cx="9525" cy="3989112"/>
          </a:xfrm>
          <a:prstGeom prst="line">
            <a:avLst/>
          </a:prstGeom>
          <a:ln>
            <a:solidFill>
              <a:srgbClr val="0027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92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Item Infographic">
    <p:spTree>
      <p:nvGrpSpPr>
        <p:cNvPr id="1" name=""/>
        <p:cNvGrpSpPr/>
        <p:nvPr/>
      </p:nvGrpSpPr>
      <p:grpSpPr>
        <a:xfrm>
          <a:off x="0" y="0"/>
          <a:ext cx="0" cy="0"/>
          <a:chOff x="0" y="0"/>
          <a:chExt cx="0" cy="0"/>
        </a:xfrm>
      </p:grpSpPr>
      <p:sp>
        <p:nvSpPr>
          <p:cNvPr id="6" name="Rectangle 5"/>
          <p:cNvSpPr/>
          <p:nvPr userDrawn="1"/>
        </p:nvSpPr>
        <p:spPr>
          <a:xfrm>
            <a:off x="672571" y="1742188"/>
            <a:ext cx="2011680" cy="40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65126"/>
            <a:ext cx="78867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672968" y="2079035"/>
            <a:ext cx="2011283"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4" name="Content Placeholder 3"/>
          <p:cNvSpPr>
            <a:spLocks noGrp="1"/>
          </p:cNvSpPr>
          <p:nvPr>
            <p:ph sz="quarter" idx="20" hasCustomPrompt="1"/>
          </p:nvPr>
        </p:nvSpPr>
        <p:spPr>
          <a:xfrm>
            <a:off x="752031" y="3147126"/>
            <a:ext cx="1854438"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7" name="Rectangle 16"/>
          <p:cNvSpPr/>
          <p:nvPr userDrawn="1"/>
        </p:nvSpPr>
        <p:spPr>
          <a:xfrm>
            <a:off x="3561049" y="1742188"/>
            <a:ext cx="2011680" cy="4050792"/>
          </a:xfrm>
          <a:prstGeom prst="rect">
            <a:avLst/>
          </a:prstGeom>
          <a:solidFill>
            <a:srgbClr val="3275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 Placeholder 4"/>
          <p:cNvSpPr>
            <a:spLocks noGrp="1"/>
          </p:cNvSpPr>
          <p:nvPr>
            <p:ph type="body" sz="quarter" idx="21" hasCustomPrompt="1"/>
          </p:nvPr>
        </p:nvSpPr>
        <p:spPr>
          <a:xfrm>
            <a:off x="3561446" y="2079035"/>
            <a:ext cx="2011283"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19" name="Content Placeholder 3"/>
          <p:cNvSpPr>
            <a:spLocks noGrp="1"/>
          </p:cNvSpPr>
          <p:nvPr>
            <p:ph sz="quarter" idx="22" hasCustomPrompt="1"/>
          </p:nvPr>
        </p:nvSpPr>
        <p:spPr>
          <a:xfrm>
            <a:off x="3640509" y="3147126"/>
            <a:ext cx="1854438"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20" name="Rectangle 19"/>
          <p:cNvSpPr/>
          <p:nvPr userDrawn="1"/>
        </p:nvSpPr>
        <p:spPr>
          <a:xfrm>
            <a:off x="6552474" y="1742188"/>
            <a:ext cx="2011680" cy="4050792"/>
          </a:xfrm>
          <a:prstGeom prst="rect">
            <a:avLst/>
          </a:prstGeom>
          <a:solidFill>
            <a:srgbClr val="4EA6D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 Placeholder 4"/>
          <p:cNvSpPr>
            <a:spLocks noGrp="1"/>
          </p:cNvSpPr>
          <p:nvPr>
            <p:ph type="body" sz="quarter" idx="23" hasCustomPrompt="1"/>
          </p:nvPr>
        </p:nvSpPr>
        <p:spPr>
          <a:xfrm>
            <a:off x="6552474" y="2079035"/>
            <a:ext cx="2011283"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2" name="Content Placeholder 3"/>
          <p:cNvSpPr>
            <a:spLocks noGrp="1"/>
          </p:cNvSpPr>
          <p:nvPr>
            <p:ph sz="quarter" idx="24" hasCustomPrompt="1"/>
          </p:nvPr>
        </p:nvSpPr>
        <p:spPr>
          <a:xfrm>
            <a:off x="6631537" y="3147126"/>
            <a:ext cx="1854438"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Tree>
    <p:extLst>
      <p:ext uri="{BB962C8B-B14F-4D97-AF65-F5344CB8AC3E}">
        <p14:creationId xmlns:p14="http://schemas.microsoft.com/office/powerpoint/2010/main" val="414977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ur Item Infographic">
    <p:spTree>
      <p:nvGrpSpPr>
        <p:cNvPr id="1" name=""/>
        <p:cNvGrpSpPr/>
        <p:nvPr/>
      </p:nvGrpSpPr>
      <p:grpSpPr>
        <a:xfrm>
          <a:off x="0" y="0"/>
          <a:ext cx="0" cy="0"/>
          <a:chOff x="0" y="0"/>
          <a:chExt cx="0" cy="0"/>
        </a:xfrm>
      </p:grpSpPr>
      <p:sp>
        <p:nvSpPr>
          <p:cNvPr id="6" name="Rectangle 5"/>
          <p:cNvSpPr/>
          <p:nvPr userDrawn="1"/>
        </p:nvSpPr>
        <p:spPr>
          <a:xfrm>
            <a:off x="615065" y="1742188"/>
            <a:ext cx="1693173" cy="4050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65126"/>
            <a:ext cx="78867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615400" y="2079035"/>
            <a:ext cx="169283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4" name="Content Placeholder 3"/>
          <p:cNvSpPr>
            <a:spLocks noGrp="1"/>
          </p:cNvSpPr>
          <p:nvPr>
            <p:ph sz="quarter" idx="20" hasCustomPrompt="1"/>
          </p:nvPr>
        </p:nvSpPr>
        <p:spPr>
          <a:xfrm>
            <a:off x="669629" y="3147126"/>
            <a:ext cx="1560827"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7" name="Rectangle 16"/>
          <p:cNvSpPr/>
          <p:nvPr userDrawn="1"/>
        </p:nvSpPr>
        <p:spPr>
          <a:xfrm>
            <a:off x="2793961" y="1742188"/>
            <a:ext cx="1693173" cy="4050792"/>
          </a:xfrm>
          <a:prstGeom prst="rect">
            <a:avLst/>
          </a:prstGeom>
          <a:solidFill>
            <a:srgbClr val="8E9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 Placeholder 4"/>
          <p:cNvSpPr>
            <a:spLocks noGrp="1"/>
          </p:cNvSpPr>
          <p:nvPr>
            <p:ph type="body" sz="quarter" idx="21" hasCustomPrompt="1"/>
          </p:nvPr>
        </p:nvSpPr>
        <p:spPr>
          <a:xfrm>
            <a:off x="2794296" y="2079035"/>
            <a:ext cx="169283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19" name="Content Placeholder 3"/>
          <p:cNvSpPr>
            <a:spLocks noGrp="1"/>
          </p:cNvSpPr>
          <p:nvPr>
            <p:ph sz="quarter" idx="22" hasCustomPrompt="1"/>
          </p:nvPr>
        </p:nvSpPr>
        <p:spPr>
          <a:xfrm>
            <a:off x="2848525" y="3147126"/>
            <a:ext cx="1560827"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20" name="Rectangle 19"/>
          <p:cNvSpPr/>
          <p:nvPr userDrawn="1"/>
        </p:nvSpPr>
        <p:spPr>
          <a:xfrm>
            <a:off x="4972857" y="1742188"/>
            <a:ext cx="1693173" cy="4050792"/>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 Placeholder 4"/>
          <p:cNvSpPr>
            <a:spLocks noGrp="1"/>
          </p:cNvSpPr>
          <p:nvPr>
            <p:ph type="body" sz="quarter" idx="23" hasCustomPrompt="1"/>
          </p:nvPr>
        </p:nvSpPr>
        <p:spPr>
          <a:xfrm>
            <a:off x="4972795" y="2079035"/>
            <a:ext cx="169283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2" name="Content Placeholder 3"/>
          <p:cNvSpPr>
            <a:spLocks noGrp="1"/>
          </p:cNvSpPr>
          <p:nvPr>
            <p:ph sz="quarter" idx="24" hasCustomPrompt="1"/>
          </p:nvPr>
        </p:nvSpPr>
        <p:spPr>
          <a:xfrm>
            <a:off x="5027024" y="3147126"/>
            <a:ext cx="1560827"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4" name="Rectangle 13"/>
          <p:cNvSpPr/>
          <p:nvPr userDrawn="1"/>
        </p:nvSpPr>
        <p:spPr>
          <a:xfrm>
            <a:off x="7032393" y="1742188"/>
            <a:ext cx="1693173" cy="4050792"/>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 Placeholder 4"/>
          <p:cNvSpPr>
            <a:spLocks noGrp="1"/>
          </p:cNvSpPr>
          <p:nvPr>
            <p:ph type="body" sz="quarter" idx="25" hasCustomPrompt="1"/>
          </p:nvPr>
        </p:nvSpPr>
        <p:spPr>
          <a:xfrm>
            <a:off x="7032331" y="2079035"/>
            <a:ext cx="169283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3" name="Content Placeholder 3"/>
          <p:cNvSpPr>
            <a:spLocks noGrp="1"/>
          </p:cNvSpPr>
          <p:nvPr>
            <p:ph sz="quarter" idx="26" hasCustomPrompt="1"/>
          </p:nvPr>
        </p:nvSpPr>
        <p:spPr>
          <a:xfrm>
            <a:off x="7086560" y="3147126"/>
            <a:ext cx="1560827"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Tree>
    <p:extLst>
      <p:ext uri="{BB962C8B-B14F-4D97-AF65-F5344CB8AC3E}">
        <p14:creationId xmlns:p14="http://schemas.microsoft.com/office/powerpoint/2010/main" val="423343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615400" y="1640793"/>
            <a:ext cx="289692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20" name="Rectangle 19"/>
          <p:cNvSpPr/>
          <p:nvPr userDrawn="1"/>
        </p:nvSpPr>
        <p:spPr>
          <a:xfrm>
            <a:off x="3700691" y="3127566"/>
            <a:ext cx="4814659" cy="1243584"/>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 Placeholder 4"/>
          <p:cNvSpPr>
            <a:spLocks noGrp="1"/>
          </p:cNvSpPr>
          <p:nvPr>
            <p:ph type="body" sz="quarter" idx="23" hasCustomPrompt="1"/>
          </p:nvPr>
        </p:nvSpPr>
        <p:spPr>
          <a:xfrm>
            <a:off x="3917203" y="3270225"/>
            <a:ext cx="4504626" cy="606752"/>
          </a:xfrm>
          <a:noFill/>
        </p:spPr>
        <p:txBody>
          <a:bodyPr>
            <a:normAutofit/>
          </a:bodyPr>
          <a:lstStyle>
            <a:lvl1pPr marL="0" indent="0" algn="l">
              <a:buFontTx/>
              <a:buNone/>
              <a:defRPr sz="1600" b="1">
                <a:solidFill>
                  <a:schemeClr val="bg1"/>
                </a:solidFill>
              </a:defRPr>
            </a:lvl1pPr>
          </a:lstStyle>
          <a:p>
            <a:pPr lvl="0"/>
            <a:r>
              <a:rPr lang="en-US" dirty="0" smtClean="0"/>
              <a:t>Click to add text</a:t>
            </a:r>
          </a:p>
        </p:txBody>
      </p:sp>
      <p:sp>
        <p:nvSpPr>
          <p:cNvPr id="14" name="Rectangle 13"/>
          <p:cNvSpPr/>
          <p:nvPr userDrawn="1"/>
        </p:nvSpPr>
        <p:spPr>
          <a:xfrm>
            <a:off x="3700691" y="1640793"/>
            <a:ext cx="4814659" cy="1243584"/>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 Placeholder 4"/>
          <p:cNvSpPr>
            <a:spLocks noGrp="1"/>
          </p:cNvSpPr>
          <p:nvPr>
            <p:ph type="body" sz="quarter" idx="25" hasCustomPrompt="1"/>
          </p:nvPr>
        </p:nvSpPr>
        <p:spPr>
          <a:xfrm>
            <a:off x="3900488" y="1755450"/>
            <a:ext cx="4521341" cy="606752"/>
          </a:xfrm>
          <a:noFill/>
        </p:spPr>
        <p:txBody>
          <a:bodyPr>
            <a:normAutofit/>
          </a:bodyPr>
          <a:lstStyle>
            <a:lvl1pPr marL="0" indent="0" algn="l">
              <a:buFontTx/>
              <a:buNone/>
              <a:defRPr sz="1600" b="1">
                <a:solidFill>
                  <a:schemeClr val="bg1"/>
                </a:solidFill>
              </a:defRPr>
            </a:lvl1pPr>
          </a:lstStyle>
          <a:p>
            <a:pPr lvl="0"/>
            <a:r>
              <a:rPr lang="en-US" dirty="0" smtClean="0"/>
              <a:t>Click to add text</a:t>
            </a:r>
          </a:p>
        </p:txBody>
      </p:sp>
      <p:sp>
        <p:nvSpPr>
          <p:cNvPr id="24" name="Rectangle 23"/>
          <p:cNvSpPr/>
          <p:nvPr userDrawn="1"/>
        </p:nvSpPr>
        <p:spPr>
          <a:xfrm rot="5400000">
            <a:off x="5488435" y="2956421"/>
            <a:ext cx="1239171" cy="4814659"/>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3" hasCustomPrompt="1"/>
          </p:nvPr>
        </p:nvSpPr>
        <p:spPr>
          <a:xfrm>
            <a:off x="3900488" y="4895504"/>
            <a:ext cx="4521341"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Tree>
    <p:extLst>
      <p:ext uri="{BB962C8B-B14F-4D97-AF65-F5344CB8AC3E}">
        <p14:creationId xmlns:p14="http://schemas.microsoft.com/office/powerpoint/2010/main" val="199836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321172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ur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615400" y="1640793"/>
            <a:ext cx="289692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2" name="Rectangle 11"/>
          <p:cNvSpPr/>
          <p:nvPr userDrawn="1"/>
        </p:nvSpPr>
        <p:spPr>
          <a:xfrm rot="5400000">
            <a:off x="5728648" y="2694707"/>
            <a:ext cx="930344" cy="482460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rot="5400000">
            <a:off x="5733543" y="1648250"/>
            <a:ext cx="930344" cy="4824605"/>
          </a:xfrm>
          <a:prstGeom prst="rect">
            <a:avLst/>
          </a:prstGeom>
          <a:solidFill>
            <a:srgbClr val="A4D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rot="5400000">
            <a:off x="5733543" y="611072"/>
            <a:ext cx="930344" cy="4824605"/>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rot="5400000">
            <a:off x="5728571" y="-423285"/>
            <a:ext cx="930344" cy="4814663"/>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2"/>
          <p:cNvSpPr>
            <a:spLocks noGrp="1"/>
          </p:cNvSpPr>
          <p:nvPr>
            <p:ph type="body" idx="11" hasCustomPrompt="1"/>
          </p:nvPr>
        </p:nvSpPr>
        <p:spPr>
          <a:xfrm>
            <a:off x="3986209" y="1679059"/>
            <a:ext cx="4521341"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2" name="Text Placeholder 2"/>
          <p:cNvSpPr>
            <a:spLocks noGrp="1"/>
          </p:cNvSpPr>
          <p:nvPr>
            <p:ph type="body" idx="15" hasCustomPrompt="1"/>
          </p:nvPr>
        </p:nvSpPr>
        <p:spPr>
          <a:xfrm>
            <a:off x="3986209" y="2720123"/>
            <a:ext cx="4521341"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3" name="Text Placeholder 2"/>
          <p:cNvSpPr>
            <a:spLocks noGrp="1"/>
          </p:cNvSpPr>
          <p:nvPr>
            <p:ph type="body" idx="13" hasCustomPrompt="1"/>
          </p:nvPr>
        </p:nvSpPr>
        <p:spPr>
          <a:xfrm>
            <a:off x="3986209" y="3766580"/>
            <a:ext cx="4521341"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6" name="Text Placeholder 2"/>
          <p:cNvSpPr>
            <a:spLocks noGrp="1"/>
          </p:cNvSpPr>
          <p:nvPr>
            <p:ph type="body" idx="16" hasCustomPrompt="1"/>
          </p:nvPr>
        </p:nvSpPr>
        <p:spPr>
          <a:xfrm>
            <a:off x="3986209" y="4795566"/>
            <a:ext cx="4521341"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Tree>
    <p:extLst>
      <p:ext uri="{BB962C8B-B14F-4D97-AF65-F5344CB8AC3E}">
        <p14:creationId xmlns:p14="http://schemas.microsoft.com/office/powerpoint/2010/main" val="132963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Fiv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615400" y="1640793"/>
            <a:ext cx="289692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4" name="Rectangle 13"/>
          <p:cNvSpPr/>
          <p:nvPr userDrawn="1"/>
        </p:nvSpPr>
        <p:spPr>
          <a:xfrm rot="5400000">
            <a:off x="5796572" y="3006541"/>
            <a:ext cx="794342" cy="4814660"/>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userDrawn="1"/>
        </p:nvSpPr>
        <p:spPr>
          <a:xfrm rot="5400000">
            <a:off x="5799098" y="2155781"/>
            <a:ext cx="794342" cy="4819712"/>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rot="5400000">
            <a:off x="5794125" y="1314992"/>
            <a:ext cx="794342" cy="4819556"/>
          </a:xfrm>
          <a:prstGeom prst="rect">
            <a:avLst/>
          </a:prstGeom>
          <a:solidFill>
            <a:srgbClr val="4EA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rot="5400000">
            <a:off x="5799098" y="464084"/>
            <a:ext cx="794342" cy="4829501"/>
          </a:xfrm>
          <a:prstGeom prst="rect">
            <a:avLst/>
          </a:prstGeom>
          <a:solidFill>
            <a:srgbClr val="8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rot="5400000">
            <a:off x="5794126" y="-371814"/>
            <a:ext cx="794342" cy="4819557"/>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1" hasCustomPrompt="1"/>
          </p:nvPr>
        </p:nvSpPr>
        <p:spPr>
          <a:xfrm>
            <a:off x="3986210" y="1786910"/>
            <a:ext cx="4521341" cy="481750"/>
          </a:xfrm>
        </p:spPr>
        <p:txBody>
          <a:bodyPr anchor="t">
            <a:noAutofit/>
          </a:bodyPr>
          <a:lstStyle>
            <a:lvl1pPr marL="0" indent="0" algn="l">
              <a:lnSpc>
                <a:spcPct val="1000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7" name="Text Placeholder 2"/>
          <p:cNvSpPr>
            <a:spLocks noGrp="1"/>
          </p:cNvSpPr>
          <p:nvPr>
            <p:ph type="body" idx="15" hasCustomPrompt="1"/>
          </p:nvPr>
        </p:nvSpPr>
        <p:spPr>
          <a:xfrm>
            <a:off x="3986210" y="2637206"/>
            <a:ext cx="4521341"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28" name="Text Placeholder 2"/>
          <p:cNvSpPr>
            <a:spLocks noGrp="1"/>
          </p:cNvSpPr>
          <p:nvPr>
            <p:ph type="body" idx="13" hasCustomPrompt="1"/>
          </p:nvPr>
        </p:nvSpPr>
        <p:spPr>
          <a:xfrm>
            <a:off x="3986210" y="3480369"/>
            <a:ext cx="4521341"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29" name="Text Placeholder 2"/>
          <p:cNvSpPr>
            <a:spLocks noGrp="1"/>
          </p:cNvSpPr>
          <p:nvPr>
            <p:ph type="body" idx="16" hasCustomPrompt="1"/>
          </p:nvPr>
        </p:nvSpPr>
        <p:spPr>
          <a:xfrm>
            <a:off x="3986210" y="4318940"/>
            <a:ext cx="4521341"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30" name="Text Placeholder 2"/>
          <p:cNvSpPr>
            <a:spLocks noGrp="1"/>
          </p:cNvSpPr>
          <p:nvPr>
            <p:ph type="body" idx="17" hasCustomPrompt="1"/>
          </p:nvPr>
        </p:nvSpPr>
        <p:spPr>
          <a:xfrm>
            <a:off x="3986210" y="5180698"/>
            <a:ext cx="4521341"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Tree>
    <p:extLst>
      <p:ext uri="{BB962C8B-B14F-4D97-AF65-F5344CB8AC3E}">
        <p14:creationId xmlns:p14="http://schemas.microsoft.com/office/powerpoint/2010/main" val="334603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enter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a:lvl1pPr>
          </a:lstStyle>
          <a:p>
            <a:r>
              <a:rPr lang="en-US" dirty="0" smtClean="0"/>
              <a:t>Slide Title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Text Placeholder 6"/>
          <p:cNvSpPr>
            <a:spLocks noGrp="1"/>
          </p:cNvSpPr>
          <p:nvPr>
            <p:ph type="body" sz="quarter" idx="13" hasCustomPrompt="1"/>
          </p:nvPr>
        </p:nvSpPr>
        <p:spPr>
          <a:xfrm>
            <a:off x="628650" y="1295400"/>
            <a:ext cx="7886700" cy="1106488"/>
          </a:xfrm>
        </p:spPr>
        <p:txBody>
          <a:bodyPr>
            <a:normAutofit/>
          </a:bodyPr>
          <a:lstStyle>
            <a:lvl1pPr marL="0" indent="0" algn="ctr">
              <a:buFontTx/>
              <a:buNone/>
              <a:defRPr sz="1800">
                <a:solidFill>
                  <a:srgbClr val="012169"/>
                </a:solidFill>
                <a:latin typeface="Century Gothic" panose="020B0502020202020204" pitchFamily="34" charset="0"/>
              </a:defRPr>
            </a:lvl1pPr>
          </a:lstStyle>
          <a:p>
            <a:pPr lvl="0"/>
            <a:r>
              <a:rPr lang="en-US" dirty="0" smtClean="0"/>
              <a:t>Subtitle</a:t>
            </a:r>
          </a:p>
        </p:txBody>
      </p:sp>
    </p:spTree>
    <p:extLst>
      <p:ext uri="{BB962C8B-B14F-4D97-AF65-F5344CB8AC3E}">
        <p14:creationId xmlns:p14="http://schemas.microsoft.com/office/powerpoint/2010/main" val="49624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324599"/>
            <a:ext cx="7886700" cy="580401"/>
          </a:xfrm>
        </p:spPr>
        <p:txBody>
          <a:bodyPr/>
          <a:lstStyle>
            <a:lvl1pPr marL="0" indent="0">
              <a:buFontTx/>
              <a:buNone/>
              <a:defRPr b="1">
                <a:solidFill>
                  <a:srgbClr val="012169"/>
                </a:solidFill>
                <a:latin typeface="Arial Narrow" panose="020B0606020202030204" pitchFamily="34" charset="0"/>
              </a:defRPr>
            </a:lvl1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Chart Placeholder 6"/>
          <p:cNvSpPr>
            <a:spLocks noGrp="1"/>
          </p:cNvSpPr>
          <p:nvPr>
            <p:ph type="chart" sz="quarter" idx="13"/>
          </p:nvPr>
        </p:nvSpPr>
        <p:spPr>
          <a:xfrm>
            <a:off x="628650" y="2466975"/>
            <a:ext cx="7886700" cy="3638549"/>
          </a:xfrm>
        </p:spPr>
        <p:txBody>
          <a:bodyPr/>
          <a:lstStyle>
            <a:lvl1pPr marL="0" indent="0">
              <a:buFontTx/>
              <a:buNone/>
              <a:defRPr/>
            </a:lvl1pPr>
          </a:lstStyle>
          <a:p>
            <a:r>
              <a:rPr lang="en-US" smtClean="0"/>
              <a:t>Click icon to add chart</a:t>
            </a:r>
            <a:endParaRPr lang="en-US" dirty="0"/>
          </a:p>
        </p:txBody>
      </p:sp>
      <p:sp>
        <p:nvSpPr>
          <p:cNvPr id="9" name="Text Placeholder 8"/>
          <p:cNvSpPr>
            <a:spLocks noGrp="1"/>
          </p:cNvSpPr>
          <p:nvPr>
            <p:ph type="body" sz="quarter" idx="14" hasCustomPrompt="1"/>
          </p:nvPr>
        </p:nvSpPr>
        <p:spPr>
          <a:xfrm>
            <a:off x="628650" y="1981200"/>
            <a:ext cx="7886700" cy="409575"/>
          </a:xfrm>
        </p:spPr>
        <p:txBody>
          <a:bodyPr>
            <a:normAutofit/>
          </a:bodyPr>
          <a:lstStyle>
            <a:lvl1pPr marL="0" indent="0">
              <a:buFontTx/>
              <a:buNone/>
              <a:defRPr sz="1350" b="1" baseline="0"/>
            </a:lvl1pPr>
          </a:lstStyle>
          <a:p>
            <a:pPr lvl="0"/>
            <a:r>
              <a:rPr lang="en-US" dirty="0" smtClean="0"/>
              <a:t>Chart Title</a:t>
            </a:r>
          </a:p>
        </p:txBody>
      </p:sp>
    </p:spTree>
    <p:extLst>
      <p:ext uri="{BB962C8B-B14F-4D97-AF65-F5344CB8AC3E}">
        <p14:creationId xmlns:p14="http://schemas.microsoft.com/office/powerpoint/2010/main" val="137429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176239"/>
            <a:ext cx="7772400" cy="772059"/>
          </a:xfrm>
        </p:spPr>
        <p:txBody>
          <a:bodyPr anchor="b">
            <a:normAutofit/>
          </a:bodyPr>
          <a:lstStyle>
            <a:lvl1pPr algn="ctr">
              <a:defRPr sz="3200">
                <a:solidFill>
                  <a:schemeClr val="bg1"/>
                </a:solidFill>
              </a:defRPr>
            </a:lvl1pPr>
          </a:lstStyle>
          <a:p>
            <a:r>
              <a:rPr lang="en-US" dirty="0" smtClean="0"/>
              <a:t>Section Title</a:t>
            </a:r>
            <a:endParaRPr lang="en-US" dirty="0"/>
          </a:p>
        </p:txBody>
      </p:sp>
      <p:sp>
        <p:nvSpPr>
          <p:cNvPr id="3" name="Subtitle 2"/>
          <p:cNvSpPr>
            <a:spLocks noGrp="1"/>
          </p:cNvSpPr>
          <p:nvPr>
            <p:ph type="subTitle" idx="1"/>
          </p:nvPr>
        </p:nvSpPr>
        <p:spPr>
          <a:xfrm>
            <a:off x="685800" y="3103396"/>
            <a:ext cx="7772400" cy="561546"/>
          </a:xfrm>
        </p:spPr>
        <p:txBody>
          <a:bodyPr>
            <a:normAutofit/>
          </a:bodyPr>
          <a:lstStyle>
            <a:lvl1pPr marL="0" indent="0" algn="ctr">
              <a:buNone/>
              <a:defRPr sz="18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294500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0" y="457200"/>
            <a:ext cx="8302183" cy="768096"/>
          </a:xfrm>
        </p:spPr>
        <p:txBody>
          <a:bodyPr anchor="t"/>
          <a:lstStyle>
            <a:lvl1pPr>
              <a:defRPr sz="3200"/>
            </a:lvl1pPr>
          </a:lstStyle>
          <a:p>
            <a:r>
              <a:rPr lang="en-US" dirty="0" smtClean="0"/>
              <a:t>Bio Slide Sample</a:t>
            </a:r>
            <a:endParaRPr lang="en-US" dirty="0"/>
          </a:p>
        </p:txBody>
      </p:sp>
      <p:sp>
        <p:nvSpPr>
          <p:cNvPr id="3" name="Picture Placeholder 2"/>
          <p:cNvSpPr>
            <a:spLocks noGrp="1"/>
          </p:cNvSpPr>
          <p:nvPr>
            <p:ph type="pic" idx="1" hasCustomPrompt="1"/>
          </p:nvPr>
        </p:nvSpPr>
        <p:spPr>
          <a:xfrm>
            <a:off x="629840" y="1994838"/>
            <a:ext cx="1827610" cy="2100911"/>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smtClean="0"/>
              <a:t>Insert Photo Here</a:t>
            </a:r>
            <a:endParaRPr lang="en-US" dirty="0"/>
          </a:p>
        </p:txBody>
      </p:sp>
      <p:sp>
        <p:nvSpPr>
          <p:cNvPr id="4" name="Text Placeholder 3"/>
          <p:cNvSpPr>
            <a:spLocks noGrp="1"/>
          </p:cNvSpPr>
          <p:nvPr>
            <p:ph type="body" sz="half" idx="2" hasCustomPrompt="1"/>
          </p:nvPr>
        </p:nvSpPr>
        <p:spPr>
          <a:xfrm>
            <a:off x="2705100" y="1994840"/>
            <a:ext cx="6156889" cy="2100909"/>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lvl="0"/>
            <a:endParaRPr lang="en-US" dirty="0"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628649" y="1497618"/>
            <a:ext cx="3609975" cy="344571"/>
          </a:xfrm>
        </p:spPr>
        <p:txBody>
          <a:bodyPr>
            <a:normAutofit/>
          </a:bodyPr>
          <a:lstStyle>
            <a:lvl1pPr marL="0" indent="0" algn="l">
              <a:buFontTx/>
              <a:buNone/>
              <a:defRPr sz="1400" b="1"/>
            </a:lvl1pPr>
          </a:lstStyle>
          <a:p>
            <a:pPr lvl="0"/>
            <a:r>
              <a:rPr lang="en-US" dirty="0" smtClean="0"/>
              <a:t>Insert Name Here</a:t>
            </a:r>
          </a:p>
        </p:txBody>
      </p:sp>
      <p:sp>
        <p:nvSpPr>
          <p:cNvPr id="9" name="Text Placeholder 11"/>
          <p:cNvSpPr>
            <a:spLocks noGrp="1"/>
          </p:cNvSpPr>
          <p:nvPr>
            <p:ph type="body" sz="quarter" idx="14" hasCustomPrompt="1"/>
          </p:nvPr>
        </p:nvSpPr>
        <p:spPr>
          <a:xfrm>
            <a:off x="628650" y="4219575"/>
            <a:ext cx="1587500" cy="1651386"/>
          </a:xfrm>
        </p:spPr>
        <p:txBody>
          <a:bodyPr>
            <a:normAutofit/>
          </a:bodyPr>
          <a:lstStyle>
            <a:lvl1pPr marL="0" indent="0" algn="l">
              <a:buFontTx/>
              <a:buNone/>
              <a:defRPr sz="980" baseline="0">
                <a:solidFill>
                  <a:schemeClr val="tx1"/>
                </a:solidFill>
                <a:latin typeface="Century Gothic" panose="020B0502020202020204" pitchFamily="34" charset="0"/>
              </a:defRPr>
            </a:lvl1pPr>
          </a:lstStyle>
          <a:p>
            <a:pPr lvl="0"/>
            <a:r>
              <a:rPr lang="en-US" dirty="0" smtClean="0"/>
              <a:t>Name</a:t>
            </a:r>
          </a:p>
          <a:p>
            <a:pPr lvl="0"/>
            <a:r>
              <a:rPr lang="en-US" dirty="0" smtClean="0"/>
              <a:t>Title</a:t>
            </a:r>
          </a:p>
          <a:p>
            <a:pPr lvl="0"/>
            <a:r>
              <a:rPr lang="en-US" dirty="0" smtClean="0"/>
              <a:t>Phone</a:t>
            </a:r>
          </a:p>
          <a:p>
            <a:pPr lvl="0"/>
            <a:r>
              <a:rPr lang="en-US" dirty="0" smtClean="0"/>
              <a:t>Email</a:t>
            </a:r>
          </a:p>
          <a:p>
            <a:pPr lvl="0"/>
            <a:r>
              <a:rPr lang="en-US" dirty="0" smtClean="0"/>
              <a:t>City, State</a:t>
            </a:r>
          </a:p>
        </p:txBody>
      </p:sp>
      <p:sp>
        <p:nvSpPr>
          <p:cNvPr id="10" name="Text Placeholder 3"/>
          <p:cNvSpPr>
            <a:spLocks noGrp="1"/>
          </p:cNvSpPr>
          <p:nvPr>
            <p:ph type="body" sz="half" idx="15" hasCustomPrompt="1"/>
          </p:nvPr>
        </p:nvSpPr>
        <p:spPr>
          <a:xfrm>
            <a:off x="2771775" y="4204641"/>
            <a:ext cx="1990725"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Practice</a:t>
            </a:r>
          </a:p>
          <a:p>
            <a:pPr lvl="0"/>
            <a:endParaRPr lang="en-US" dirty="0" smtClean="0"/>
          </a:p>
        </p:txBody>
      </p:sp>
      <p:sp>
        <p:nvSpPr>
          <p:cNvPr id="11" name="Text Placeholder 3"/>
          <p:cNvSpPr>
            <a:spLocks noGrp="1"/>
          </p:cNvSpPr>
          <p:nvPr>
            <p:ph type="body" sz="half" idx="16" hasCustomPrompt="1"/>
          </p:nvPr>
        </p:nvSpPr>
        <p:spPr>
          <a:xfrm>
            <a:off x="27813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2" name="Text Placeholder 3"/>
          <p:cNvSpPr>
            <a:spLocks noGrp="1"/>
          </p:cNvSpPr>
          <p:nvPr>
            <p:ph type="body" sz="half" idx="17" hasCustomPrompt="1"/>
          </p:nvPr>
        </p:nvSpPr>
        <p:spPr>
          <a:xfrm>
            <a:off x="4886325" y="4204641"/>
            <a:ext cx="1990725"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Education</a:t>
            </a:r>
          </a:p>
          <a:p>
            <a:pPr lvl="0"/>
            <a:endParaRPr lang="en-US" dirty="0" smtClean="0"/>
          </a:p>
        </p:txBody>
      </p:sp>
      <p:sp>
        <p:nvSpPr>
          <p:cNvPr id="13" name="Text Placeholder 3"/>
          <p:cNvSpPr>
            <a:spLocks noGrp="1"/>
          </p:cNvSpPr>
          <p:nvPr>
            <p:ph type="body" sz="half" idx="18" hasCustomPrompt="1"/>
          </p:nvPr>
        </p:nvSpPr>
        <p:spPr>
          <a:xfrm>
            <a:off x="489585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4" name="Text Placeholder 3"/>
          <p:cNvSpPr>
            <a:spLocks noGrp="1"/>
          </p:cNvSpPr>
          <p:nvPr>
            <p:ph type="body" sz="half" idx="19" hasCustomPrompt="1"/>
          </p:nvPr>
        </p:nvSpPr>
        <p:spPr>
          <a:xfrm>
            <a:off x="7000875" y="4204641"/>
            <a:ext cx="1990725"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Bar Admission</a:t>
            </a:r>
          </a:p>
          <a:p>
            <a:pPr lvl="0"/>
            <a:endParaRPr lang="en-US" dirty="0" smtClean="0"/>
          </a:p>
        </p:txBody>
      </p:sp>
      <p:sp>
        <p:nvSpPr>
          <p:cNvPr id="15" name="Text Placeholder 3"/>
          <p:cNvSpPr>
            <a:spLocks noGrp="1"/>
          </p:cNvSpPr>
          <p:nvPr>
            <p:ph type="body" sz="half" idx="20" hasCustomPrompt="1"/>
          </p:nvPr>
        </p:nvSpPr>
        <p:spPr>
          <a:xfrm>
            <a:off x="70104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cxnSp>
        <p:nvCxnSpPr>
          <p:cNvPr id="16" name="Straight Connector 15"/>
          <p:cNvCxnSpPr/>
          <p:nvPr userDrawn="1"/>
        </p:nvCxnSpPr>
        <p:spPr>
          <a:xfrm rot="5400000" flipH="1" flipV="1">
            <a:off x="1834350"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3967951"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6072977"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8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o Slide with Social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0" y="457200"/>
            <a:ext cx="8302183" cy="768096"/>
          </a:xfrm>
        </p:spPr>
        <p:txBody>
          <a:bodyPr anchor="t"/>
          <a:lstStyle>
            <a:lvl1pPr>
              <a:defRPr sz="3200"/>
            </a:lvl1pPr>
          </a:lstStyle>
          <a:p>
            <a:r>
              <a:rPr lang="en-US" dirty="0" smtClean="0"/>
              <a:t>Bio Slide Sample</a:t>
            </a:r>
            <a:endParaRPr lang="en-US" dirty="0"/>
          </a:p>
        </p:txBody>
      </p:sp>
      <p:sp>
        <p:nvSpPr>
          <p:cNvPr id="3" name="Picture Placeholder 2"/>
          <p:cNvSpPr>
            <a:spLocks noGrp="1"/>
          </p:cNvSpPr>
          <p:nvPr>
            <p:ph type="pic" idx="1" hasCustomPrompt="1"/>
          </p:nvPr>
        </p:nvSpPr>
        <p:spPr>
          <a:xfrm>
            <a:off x="629840" y="1994838"/>
            <a:ext cx="1827610" cy="2100911"/>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smtClean="0"/>
              <a:t>Insert Photo Here</a:t>
            </a:r>
            <a:endParaRPr lang="en-US" dirty="0"/>
          </a:p>
        </p:txBody>
      </p:sp>
      <p:sp>
        <p:nvSpPr>
          <p:cNvPr id="4" name="Text Placeholder 3"/>
          <p:cNvSpPr>
            <a:spLocks noGrp="1"/>
          </p:cNvSpPr>
          <p:nvPr>
            <p:ph type="body" sz="half" idx="2" hasCustomPrompt="1"/>
          </p:nvPr>
        </p:nvSpPr>
        <p:spPr>
          <a:xfrm>
            <a:off x="2705100" y="1994840"/>
            <a:ext cx="6156889" cy="1632915"/>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lvl="0"/>
            <a:endParaRPr lang="en-US" dirty="0"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628649" y="1497618"/>
            <a:ext cx="3609975" cy="344571"/>
          </a:xfrm>
        </p:spPr>
        <p:txBody>
          <a:bodyPr>
            <a:normAutofit/>
          </a:bodyPr>
          <a:lstStyle>
            <a:lvl1pPr marL="0" indent="0" algn="l">
              <a:buFontTx/>
              <a:buNone/>
              <a:defRPr sz="1400" b="1"/>
            </a:lvl1pPr>
          </a:lstStyle>
          <a:p>
            <a:pPr lvl="0"/>
            <a:r>
              <a:rPr lang="en-US" dirty="0" smtClean="0"/>
              <a:t>Insert Name Here</a:t>
            </a:r>
          </a:p>
        </p:txBody>
      </p:sp>
      <p:sp>
        <p:nvSpPr>
          <p:cNvPr id="9" name="Text Placeholder 11"/>
          <p:cNvSpPr>
            <a:spLocks noGrp="1"/>
          </p:cNvSpPr>
          <p:nvPr>
            <p:ph type="body" sz="quarter" idx="14" hasCustomPrompt="1"/>
          </p:nvPr>
        </p:nvSpPr>
        <p:spPr>
          <a:xfrm>
            <a:off x="628650" y="4219575"/>
            <a:ext cx="1587500" cy="1651386"/>
          </a:xfrm>
        </p:spPr>
        <p:txBody>
          <a:bodyPr>
            <a:normAutofit/>
          </a:bodyPr>
          <a:lstStyle>
            <a:lvl1pPr marL="0" indent="0" algn="l">
              <a:buFontTx/>
              <a:buNone/>
              <a:defRPr sz="980" baseline="0">
                <a:solidFill>
                  <a:schemeClr val="bg2">
                    <a:lumMod val="50000"/>
                  </a:schemeClr>
                </a:solidFill>
                <a:latin typeface="Century Gothic" panose="020B0502020202020204" pitchFamily="34" charset="0"/>
              </a:defRPr>
            </a:lvl1pPr>
          </a:lstStyle>
          <a:p>
            <a:pPr lvl="0"/>
            <a:r>
              <a:rPr lang="en-US" dirty="0" smtClean="0"/>
              <a:t>Name</a:t>
            </a:r>
          </a:p>
          <a:p>
            <a:pPr lvl="0"/>
            <a:r>
              <a:rPr lang="en-US" dirty="0" smtClean="0"/>
              <a:t>Title</a:t>
            </a:r>
          </a:p>
          <a:p>
            <a:pPr lvl="0"/>
            <a:r>
              <a:rPr lang="en-US" dirty="0" smtClean="0"/>
              <a:t>Phone</a:t>
            </a:r>
          </a:p>
          <a:p>
            <a:pPr lvl="0"/>
            <a:r>
              <a:rPr lang="en-US" dirty="0" smtClean="0"/>
              <a:t>Email</a:t>
            </a:r>
          </a:p>
          <a:p>
            <a:pPr lvl="0"/>
            <a:r>
              <a:rPr lang="en-US" dirty="0" smtClean="0"/>
              <a:t>City, State</a:t>
            </a:r>
          </a:p>
        </p:txBody>
      </p:sp>
      <p:sp>
        <p:nvSpPr>
          <p:cNvPr id="10" name="Text Placeholder 3"/>
          <p:cNvSpPr>
            <a:spLocks noGrp="1"/>
          </p:cNvSpPr>
          <p:nvPr>
            <p:ph type="body" sz="half" idx="15" hasCustomPrompt="1"/>
          </p:nvPr>
        </p:nvSpPr>
        <p:spPr>
          <a:xfrm>
            <a:off x="2771775" y="4204641"/>
            <a:ext cx="1990725"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Practice</a:t>
            </a:r>
          </a:p>
          <a:p>
            <a:pPr lvl="0"/>
            <a:endParaRPr lang="en-US" dirty="0" smtClean="0"/>
          </a:p>
        </p:txBody>
      </p:sp>
      <p:sp>
        <p:nvSpPr>
          <p:cNvPr id="11" name="Text Placeholder 3"/>
          <p:cNvSpPr>
            <a:spLocks noGrp="1"/>
          </p:cNvSpPr>
          <p:nvPr>
            <p:ph type="body" sz="half" idx="16" hasCustomPrompt="1"/>
          </p:nvPr>
        </p:nvSpPr>
        <p:spPr>
          <a:xfrm>
            <a:off x="27813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2" name="Text Placeholder 3"/>
          <p:cNvSpPr>
            <a:spLocks noGrp="1"/>
          </p:cNvSpPr>
          <p:nvPr>
            <p:ph type="body" sz="half" idx="17" hasCustomPrompt="1"/>
          </p:nvPr>
        </p:nvSpPr>
        <p:spPr>
          <a:xfrm>
            <a:off x="4886325" y="4204641"/>
            <a:ext cx="1990725"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Education</a:t>
            </a:r>
          </a:p>
          <a:p>
            <a:pPr lvl="0"/>
            <a:endParaRPr lang="en-US" dirty="0" smtClean="0"/>
          </a:p>
        </p:txBody>
      </p:sp>
      <p:sp>
        <p:nvSpPr>
          <p:cNvPr id="13" name="Text Placeholder 3"/>
          <p:cNvSpPr>
            <a:spLocks noGrp="1"/>
          </p:cNvSpPr>
          <p:nvPr>
            <p:ph type="body" sz="half" idx="18" hasCustomPrompt="1"/>
          </p:nvPr>
        </p:nvSpPr>
        <p:spPr>
          <a:xfrm>
            <a:off x="489585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4" name="Text Placeholder 3"/>
          <p:cNvSpPr>
            <a:spLocks noGrp="1"/>
          </p:cNvSpPr>
          <p:nvPr>
            <p:ph type="body" sz="half" idx="19" hasCustomPrompt="1"/>
          </p:nvPr>
        </p:nvSpPr>
        <p:spPr>
          <a:xfrm>
            <a:off x="7000875" y="4204641"/>
            <a:ext cx="1990725"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Bar Admission</a:t>
            </a:r>
          </a:p>
          <a:p>
            <a:pPr lvl="0"/>
            <a:endParaRPr lang="en-US" dirty="0" smtClean="0"/>
          </a:p>
        </p:txBody>
      </p:sp>
      <p:sp>
        <p:nvSpPr>
          <p:cNvPr id="15" name="Text Placeholder 3"/>
          <p:cNvSpPr>
            <a:spLocks noGrp="1"/>
          </p:cNvSpPr>
          <p:nvPr>
            <p:ph type="body" sz="half" idx="20" hasCustomPrompt="1"/>
          </p:nvPr>
        </p:nvSpPr>
        <p:spPr>
          <a:xfrm>
            <a:off x="7010400" y="4623744"/>
            <a:ext cx="1990725"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cxnSp>
        <p:nvCxnSpPr>
          <p:cNvPr id="16" name="Straight Connector 15"/>
          <p:cNvCxnSpPr/>
          <p:nvPr userDrawn="1"/>
        </p:nvCxnSpPr>
        <p:spPr>
          <a:xfrm rot="5400000" flipH="1" flipV="1">
            <a:off x="1834350"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3967951"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6072977" y="4960668"/>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3222" y="3719252"/>
            <a:ext cx="354176" cy="35417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2382" y="3727605"/>
            <a:ext cx="345823" cy="345823"/>
          </a:xfrm>
          <a:prstGeom prst="rect">
            <a:avLst/>
          </a:prstGeom>
        </p:spPr>
      </p:pic>
      <p:sp>
        <p:nvSpPr>
          <p:cNvPr id="21" name="Text Placeholder 8"/>
          <p:cNvSpPr>
            <a:spLocks noGrp="1"/>
          </p:cNvSpPr>
          <p:nvPr>
            <p:ph type="body" sz="quarter" idx="23" hasCustomPrompt="1"/>
          </p:nvPr>
        </p:nvSpPr>
        <p:spPr>
          <a:xfrm>
            <a:off x="3037398" y="3727605"/>
            <a:ext cx="2170706" cy="337470"/>
          </a:xfrm>
        </p:spPr>
        <p:txBody>
          <a:bodyPr>
            <a:normAutofit/>
          </a:bodyPr>
          <a:lstStyle>
            <a:lvl1pPr marL="0" indent="0">
              <a:buFontTx/>
              <a:buNone/>
              <a:defRPr sz="1050">
                <a:latin typeface="Century Gothic" panose="020B0502020202020204" pitchFamily="34" charset="0"/>
              </a:defRPr>
            </a:lvl1pPr>
          </a:lstStyle>
          <a:p>
            <a:pPr lvl="0"/>
            <a:r>
              <a:rPr lang="en-US" dirty="0" smtClean="0"/>
              <a:t>Twitter URL</a:t>
            </a:r>
            <a:endParaRPr lang="en-US" dirty="0"/>
          </a:p>
        </p:txBody>
      </p:sp>
      <p:sp>
        <p:nvSpPr>
          <p:cNvPr id="22" name="Text Placeholder 8"/>
          <p:cNvSpPr>
            <a:spLocks noGrp="1"/>
          </p:cNvSpPr>
          <p:nvPr>
            <p:ph type="body" sz="quarter" idx="24" hasCustomPrompt="1"/>
          </p:nvPr>
        </p:nvSpPr>
        <p:spPr>
          <a:xfrm>
            <a:off x="6268204" y="3736648"/>
            <a:ext cx="2167128" cy="328427"/>
          </a:xfrm>
        </p:spPr>
        <p:txBody>
          <a:bodyPr>
            <a:normAutofit/>
          </a:bodyPr>
          <a:lstStyle>
            <a:lvl1pPr marL="0" indent="0">
              <a:buFontTx/>
              <a:buNone/>
              <a:defRPr sz="1050">
                <a:latin typeface="Century Gothic" panose="020B0502020202020204" pitchFamily="34" charset="0"/>
              </a:defRPr>
            </a:lvl1pPr>
          </a:lstStyle>
          <a:p>
            <a:pPr lvl="0"/>
            <a:r>
              <a:rPr lang="en-US" dirty="0" smtClean="0"/>
              <a:t>LinkedIn URL</a:t>
            </a:r>
            <a:endParaRPr lang="en-US" dirty="0"/>
          </a:p>
        </p:txBody>
      </p:sp>
    </p:spTree>
    <p:extLst>
      <p:ext uri="{BB962C8B-B14F-4D97-AF65-F5344CB8AC3E}">
        <p14:creationId xmlns:p14="http://schemas.microsoft.com/office/powerpoint/2010/main" val="2338864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013076"/>
            <a:ext cx="7886700" cy="779463"/>
          </a:xfrm>
        </p:spPr>
        <p:txBody>
          <a:bodyPr>
            <a:normAutofit/>
          </a:bodyPr>
          <a:lstStyle>
            <a:lvl1pPr algn="l">
              <a:defRPr sz="2700" b="1"/>
            </a:lvl1pPr>
          </a:lstStyle>
          <a:p>
            <a:r>
              <a:rPr lang="en-US" dirty="0" smtClean="0"/>
              <a:t>Questions?</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4193232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013076"/>
            <a:ext cx="7886700" cy="779463"/>
          </a:xfrm>
        </p:spPr>
        <p:txBody>
          <a:bodyPr>
            <a:normAutofit/>
          </a:bodyPr>
          <a:lstStyle>
            <a:lvl1pPr algn="l">
              <a:defRPr sz="2700" b="1"/>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50914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ingle Column ">
    <p:spTree>
      <p:nvGrpSpPr>
        <p:cNvPr id="1" name=""/>
        <p:cNvGrpSpPr/>
        <p:nvPr/>
      </p:nvGrpSpPr>
      <p:grpSpPr>
        <a:xfrm>
          <a:off x="0" y="0"/>
          <a:ext cx="0" cy="0"/>
          <a:chOff x="0" y="0"/>
          <a:chExt cx="0" cy="0"/>
        </a:xfrm>
      </p:grpSpPr>
      <p:sp>
        <p:nvSpPr>
          <p:cNvPr id="2" name="Title 1"/>
          <p:cNvSpPr>
            <a:spLocks noGrp="1"/>
          </p:cNvSpPr>
          <p:nvPr>
            <p:ph type="title"/>
          </p:nvPr>
        </p:nvSpPr>
        <p:spPr>
          <a:xfrm>
            <a:off x="904876" y="203792"/>
            <a:ext cx="7781924" cy="539158"/>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904876" y="1189038"/>
            <a:ext cx="7781924" cy="4983162"/>
          </a:xfrm>
          <a:prstGeom prst="rect">
            <a:avLst/>
          </a:prstGeom>
        </p:spPr>
        <p:txBody>
          <a:bodyPr>
            <a:noAutofit/>
          </a:bodyPr>
          <a:lstStyle>
            <a:lvl1pPr>
              <a:buClr>
                <a:srgbClr val="00B0F0"/>
              </a:buClr>
              <a:defRPr sz="1500"/>
            </a:lvl1pPr>
            <a:lvl2pPr>
              <a:defRPr sz="1500"/>
            </a:lvl2pPr>
            <a:lvl3pPr>
              <a:defRPr sz="1500"/>
            </a:lvl3pPr>
            <a:lvl4pPr>
              <a:defRPr sz="1500"/>
            </a:lvl4pPr>
            <a:lvl5pPr>
              <a:buFont typeface="Arial" pitchFamily="34" charset="0"/>
              <a:buChar char="»"/>
              <a:defRPr sz="1500"/>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4466F15E-04DF-427A-AC34-3D6E8AAAB6E7}" type="slidenum">
              <a:rPr lang="en-US" smtClean="0"/>
              <a:t>‹#›</a:t>
            </a:fld>
            <a:endParaRPr lang="en-US"/>
          </a:p>
        </p:txBody>
      </p:sp>
      <p:sp>
        <p:nvSpPr>
          <p:cNvPr id="14" name="Text Placeholder 6"/>
          <p:cNvSpPr>
            <a:spLocks noGrp="1"/>
          </p:cNvSpPr>
          <p:nvPr>
            <p:ph type="body" sz="quarter" idx="13" hasCustomPrompt="1"/>
          </p:nvPr>
        </p:nvSpPr>
        <p:spPr>
          <a:xfrm>
            <a:off x="3248026" y="6261104"/>
            <a:ext cx="4357688" cy="431800"/>
          </a:xfrm>
          <a:prstGeom prst="rect">
            <a:avLst/>
          </a:prstGeom>
        </p:spPr>
        <p:txBody>
          <a:bodyPr vert="horz" lIns="91440" tIns="45720" rIns="91440" bIns="45720" rtlCol="0" anchor="b">
            <a:normAutofit/>
          </a:bodyPr>
          <a:lstStyle>
            <a:lvl1pPr marL="0" algn="l" defTabSz="685800" rtl="0" eaLnBrk="1" latinLnBrk="0" hangingPunct="1">
              <a:defRPr lang="en-US" sz="750" kern="1200" dirty="0" smtClean="0">
                <a:solidFill>
                  <a:schemeClr val="tx1"/>
                </a:solidFill>
                <a:latin typeface="+mn-lt"/>
                <a:ea typeface="+mn-ea"/>
                <a:cs typeface="+mn-cs"/>
              </a:defRPr>
            </a:lvl1pPr>
            <a:lvl2pPr>
              <a:defRPr sz="900"/>
            </a:lvl2pPr>
            <a:lvl3pPr>
              <a:defRPr sz="900"/>
            </a:lvl3pPr>
            <a:lvl4pPr>
              <a:defRPr sz="900"/>
            </a:lvl4pPr>
            <a:lvl5pPr>
              <a:defRPr sz="900"/>
            </a:lvl5pPr>
          </a:lstStyle>
          <a:p>
            <a:pPr lvl="0"/>
            <a:r>
              <a:rPr lang="en-US" dirty="0" smtClean="0"/>
              <a:t>Add source or notes here</a:t>
            </a:r>
          </a:p>
        </p:txBody>
      </p:sp>
    </p:spTree>
    <p:extLst>
      <p:ext uri="{BB962C8B-B14F-4D97-AF65-F5344CB8AC3E}">
        <p14:creationId xmlns:p14="http://schemas.microsoft.com/office/powerpoint/2010/main" val="398579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2068082"/>
            <a:ext cx="7886700" cy="4108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3" hasCustomPrompt="1"/>
          </p:nvPr>
        </p:nvSpPr>
        <p:spPr>
          <a:xfrm>
            <a:off x="609600" y="1295400"/>
            <a:ext cx="7905750" cy="773113"/>
          </a:xfrm>
        </p:spPr>
        <p:txBody>
          <a:bodyPr/>
          <a:lstStyle>
            <a:lvl1pPr marL="0" indent="0">
              <a:buFontTx/>
              <a:buNone/>
              <a:defRPr b="1">
                <a:solidFill>
                  <a:srgbClr val="012169"/>
                </a:solidFill>
                <a:latin typeface="Arial Narrow" panose="020B0606020202030204" pitchFamily="34" charset="0"/>
              </a:defRPr>
            </a:lvl1pPr>
          </a:lstStyle>
          <a:p>
            <a:pPr lvl="0"/>
            <a:r>
              <a:rPr lang="en-US" dirty="0" smtClean="0"/>
              <a:t>Subtitle</a:t>
            </a:r>
          </a:p>
        </p:txBody>
      </p:sp>
    </p:spTree>
    <p:extLst>
      <p:ext uri="{BB962C8B-B14F-4D97-AF65-F5344CB8AC3E}">
        <p14:creationId xmlns:p14="http://schemas.microsoft.com/office/powerpoint/2010/main" val="353893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295400"/>
            <a:ext cx="38862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295400"/>
            <a:ext cx="38862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Add source or notes here</a:t>
            </a:r>
            <a:endParaRPr lang="en-US"/>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3905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7772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95400"/>
            <a:ext cx="3868340"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1899457"/>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95400"/>
            <a:ext cx="3887391"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1899457"/>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Add source or notes here</a:t>
            </a:r>
            <a:endParaRPr lang="en-US"/>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4937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77724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629842" y="1295400"/>
            <a:ext cx="2505456" cy="4276458"/>
          </a:xfrm>
        </p:spPr>
        <p:txBody>
          <a:bodyPr>
            <a:normAutofit/>
          </a:bodyPr>
          <a:lstStyle>
            <a:lvl1pPr marL="0" indent="0">
              <a:buFontTx/>
              <a:buNone/>
              <a:defRPr sz="1600"/>
            </a:lvl1pPr>
          </a:lstStyle>
          <a:p>
            <a:pPr lvl="0"/>
            <a:r>
              <a:rPr lang="en-US" smtClean="0"/>
              <a:t>Edit Master text styles</a:t>
            </a:r>
          </a:p>
        </p:txBody>
      </p:sp>
      <p:sp>
        <p:nvSpPr>
          <p:cNvPr id="6" name="Content Placeholder 5"/>
          <p:cNvSpPr>
            <a:spLocks noGrp="1"/>
          </p:cNvSpPr>
          <p:nvPr>
            <p:ph sz="quarter" idx="4"/>
          </p:nvPr>
        </p:nvSpPr>
        <p:spPr>
          <a:xfrm>
            <a:off x="3319868" y="1295400"/>
            <a:ext cx="2505456" cy="4276458"/>
          </a:xfrm>
        </p:spPr>
        <p:txBody>
          <a:bodyPr>
            <a:normAutofit/>
          </a:bodyPr>
          <a:lstStyle>
            <a:lvl1pPr marL="0" indent="0">
              <a:buFontTx/>
              <a:buNone/>
              <a:defRPr sz="1600"/>
            </a:lvl1pPr>
          </a:lstStyle>
          <a:p>
            <a:pPr lvl="0"/>
            <a:r>
              <a:rPr lang="en-US" smtClean="0"/>
              <a:t>Edit Master text styles</a:t>
            </a:r>
          </a:p>
        </p:txBody>
      </p:sp>
      <p:sp>
        <p:nvSpPr>
          <p:cNvPr id="8" name="Footer Placeholder 7"/>
          <p:cNvSpPr>
            <a:spLocks noGrp="1"/>
          </p:cNvSpPr>
          <p:nvPr>
            <p:ph type="ftr" sz="quarter" idx="11"/>
          </p:nvPr>
        </p:nvSpPr>
        <p:spPr/>
        <p:txBody>
          <a:bodyPr/>
          <a:lstStyle/>
          <a:p>
            <a:r>
              <a:rPr lang="en-US" dirty="0" smtClean="0"/>
              <a:t>Add source or notes here</a:t>
            </a:r>
            <a:endParaRPr lang="en-US" dirty="0"/>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10" name="Content Placeholder 5"/>
          <p:cNvSpPr>
            <a:spLocks noGrp="1"/>
          </p:cNvSpPr>
          <p:nvPr>
            <p:ph sz="quarter" idx="13"/>
          </p:nvPr>
        </p:nvSpPr>
        <p:spPr>
          <a:xfrm>
            <a:off x="6009894" y="1295400"/>
            <a:ext cx="2505456" cy="4276458"/>
          </a:xfrm>
        </p:spPr>
        <p:txBody>
          <a:bodyPr>
            <a:normAutofit/>
          </a:bodyPr>
          <a:lstStyle>
            <a:lvl1pPr marL="0" indent="0">
              <a:buFontTx/>
              <a:buNone/>
              <a:defRPr sz="1600"/>
            </a:lvl1pPr>
          </a:lstStyle>
          <a:p>
            <a:pPr lvl="0"/>
            <a:r>
              <a:rPr lang="en-US" smtClean="0"/>
              <a:t>Edit Master text styles</a:t>
            </a:r>
          </a:p>
        </p:txBody>
      </p:sp>
    </p:spTree>
    <p:extLst>
      <p:ext uri="{BB962C8B-B14F-4D97-AF65-F5344CB8AC3E}">
        <p14:creationId xmlns:p14="http://schemas.microsoft.com/office/powerpoint/2010/main" val="228817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Add source or notes here</a:t>
            </a:r>
            <a:endParaRPr lang="en-US"/>
          </a:p>
        </p:txBody>
      </p:sp>
      <p:sp>
        <p:nvSpPr>
          <p:cNvPr id="5" name="Slide Number Placeholder 4"/>
          <p:cNvSpPr>
            <a:spLocks noGrp="1"/>
          </p:cNvSpPr>
          <p:nvPr>
            <p:ph type="sldNum" sz="quarter" idx="12"/>
          </p:nvPr>
        </p:nvSpPr>
        <p:spPr/>
        <p:txBody>
          <a:bodyPr/>
          <a:lstStyle/>
          <a:p>
            <a:fld id="{E6AB0CA8-27AE-4F82-A141-302F5F13940C}" type="slidenum">
              <a:rPr lang="en-US" smtClean="0"/>
              <a:t>‹#›</a:t>
            </a:fld>
            <a:endParaRPr lang="en-US"/>
          </a:p>
        </p:txBody>
      </p:sp>
      <p:sp>
        <p:nvSpPr>
          <p:cNvPr id="7" name="Picture Placeholder 6"/>
          <p:cNvSpPr>
            <a:spLocks noGrp="1"/>
          </p:cNvSpPr>
          <p:nvPr>
            <p:ph type="pic" sz="quarter" idx="13"/>
          </p:nvPr>
        </p:nvSpPr>
        <p:spPr>
          <a:xfrm>
            <a:off x="609600" y="1409700"/>
            <a:ext cx="1143000" cy="1143000"/>
          </a:xfrm>
        </p:spPr>
        <p:txBody>
          <a:bodyPr>
            <a:normAutofit/>
          </a:bodyPr>
          <a:lstStyle>
            <a:lvl1pPr marL="0" indent="0">
              <a:buFontTx/>
              <a:buNone/>
              <a:defRPr sz="1400"/>
            </a:lvl1pPr>
          </a:lstStyle>
          <a:p>
            <a:r>
              <a:rPr lang="en-US" smtClean="0"/>
              <a:t>Click icon to add picture</a:t>
            </a:r>
            <a:endParaRPr lang="en-US" dirty="0"/>
          </a:p>
        </p:txBody>
      </p:sp>
      <p:sp>
        <p:nvSpPr>
          <p:cNvPr id="11" name="Text Placeholder 10"/>
          <p:cNvSpPr>
            <a:spLocks noGrp="1"/>
          </p:cNvSpPr>
          <p:nvPr>
            <p:ph type="body" sz="quarter" idx="14"/>
          </p:nvPr>
        </p:nvSpPr>
        <p:spPr>
          <a:xfrm>
            <a:off x="1982788" y="1409700"/>
            <a:ext cx="2470150" cy="1143000"/>
          </a:xfrm>
        </p:spPr>
        <p:txBody>
          <a:bodyPr>
            <a:normAutofit/>
          </a:bodyPr>
          <a:lstStyle>
            <a:lvl1pPr marL="0" indent="0">
              <a:buFontTx/>
              <a:buNone/>
              <a:defRPr sz="1200"/>
            </a:lvl1pPr>
          </a:lstStyle>
          <a:p>
            <a:pPr lvl="0"/>
            <a:r>
              <a:rPr lang="en-US" smtClean="0"/>
              <a:t>Edit Master text styles</a:t>
            </a:r>
          </a:p>
        </p:txBody>
      </p:sp>
      <p:sp>
        <p:nvSpPr>
          <p:cNvPr id="12" name="Picture Placeholder 6"/>
          <p:cNvSpPr>
            <a:spLocks noGrp="1"/>
          </p:cNvSpPr>
          <p:nvPr>
            <p:ph type="pic" sz="quarter" idx="15"/>
          </p:nvPr>
        </p:nvSpPr>
        <p:spPr>
          <a:xfrm>
            <a:off x="4694489" y="1409700"/>
            <a:ext cx="1143000" cy="1143000"/>
          </a:xfrm>
        </p:spPr>
        <p:txBody>
          <a:bodyPr>
            <a:normAutofit/>
          </a:bodyPr>
          <a:lstStyle>
            <a:lvl1pPr marL="0" indent="0">
              <a:buFontTx/>
              <a:buNone/>
              <a:defRPr sz="1400"/>
            </a:lvl1pPr>
          </a:lstStyle>
          <a:p>
            <a:r>
              <a:rPr lang="en-US" smtClean="0"/>
              <a:t>Click icon to add picture</a:t>
            </a:r>
            <a:endParaRPr lang="en-US" dirty="0"/>
          </a:p>
        </p:txBody>
      </p:sp>
      <p:sp>
        <p:nvSpPr>
          <p:cNvPr id="13" name="Text Placeholder 10"/>
          <p:cNvSpPr>
            <a:spLocks noGrp="1"/>
          </p:cNvSpPr>
          <p:nvPr>
            <p:ph type="body" sz="quarter" idx="16"/>
          </p:nvPr>
        </p:nvSpPr>
        <p:spPr>
          <a:xfrm>
            <a:off x="6067677" y="1409700"/>
            <a:ext cx="2470150" cy="1143000"/>
          </a:xfrm>
        </p:spPr>
        <p:txBody>
          <a:bodyPr>
            <a:normAutofit/>
          </a:bodyPr>
          <a:lstStyle>
            <a:lvl1pPr marL="0" indent="0">
              <a:buFontTx/>
              <a:buNone/>
              <a:defRPr sz="1200"/>
            </a:lvl1pPr>
          </a:lstStyle>
          <a:p>
            <a:pPr lvl="0"/>
            <a:r>
              <a:rPr lang="en-US" smtClean="0"/>
              <a:t>Edit Master text styles</a:t>
            </a:r>
          </a:p>
        </p:txBody>
      </p:sp>
      <p:sp>
        <p:nvSpPr>
          <p:cNvPr id="14" name="Picture Placeholder 6"/>
          <p:cNvSpPr>
            <a:spLocks noGrp="1"/>
          </p:cNvSpPr>
          <p:nvPr>
            <p:ph type="pic" sz="quarter" idx="17"/>
          </p:nvPr>
        </p:nvSpPr>
        <p:spPr>
          <a:xfrm>
            <a:off x="609600" y="2922305"/>
            <a:ext cx="1143000" cy="1143000"/>
          </a:xfrm>
        </p:spPr>
        <p:txBody>
          <a:bodyPr>
            <a:normAutofit/>
          </a:bodyPr>
          <a:lstStyle>
            <a:lvl1pPr marL="0" indent="0">
              <a:buFontTx/>
              <a:buNone/>
              <a:defRPr sz="1400"/>
            </a:lvl1pPr>
          </a:lstStyle>
          <a:p>
            <a:r>
              <a:rPr lang="en-US" smtClean="0"/>
              <a:t>Click icon to add picture</a:t>
            </a:r>
            <a:endParaRPr lang="en-US" dirty="0"/>
          </a:p>
        </p:txBody>
      </p:sp>
      <p:sp>
        <p:nvSpPr>
          <p:cNvPr id="15" name="Text Placeholder 10"/>
          <p:cNvSpPr>
            <a:spLocks noGrp="1"/>
          </p:cNvSpPr>
          <p:nvPr>
            <p:ph type="body" sz="quarter" idx="18"/>
          </p:nvPr>
        </p:nvSpPr>
        <p:spPr>
          <a:xfrm>
            <a:off x="1982788" y="2922305"/>
            <a:ext cx="2470150" cy="1143000"/>
          </a:xfrm>
        </p:spPr>
        <p:txBody>
          <a:bodyPr>
            <a:normAutofit/>
          </a:bodyPr>
          <a:lstStyle>
            <a:lvl1pPr marL="0" indent="0">
              <a:buFontTx/>
              <a:buNone/>
              <a:defRPr sz="1200"/>
            </a:lvl1pPr>
          </a:lstStyle>
          <a:p>
            <a:pPr lvl="0"/>
            <a:r>
              <a:rPr lang="en-US" smtClean="0"/>
              <a:t>Edit Master text styles</a:t>
            </a:r>
          </a:p>
        </p:txBody>
      </p:sp>
      <p:sp>
        <p:nvSpPr>
          <p:cNvPr id="16" name="Picture Placeholder 6"/>
          <p:cNvSpPr>
            <a:spLocks noGrp="1"/>
          </p:cNvSpPr>
          <p:nvPr>
            <p:ph type="pic" sz="quarter" idx="19"/>
          </p:nvPr>
        </p:nvSpPr>
        <p:spPr>
          <a:xfrm>
            <a:off x="4694489" y="2922305"/>
            <a:ext cx="1143000" cy="1143000"/>
          </a:xfrm>
        </p:spPr>
        <p:txBody>
          <a:bodyPr>
            <a:normAutofit/>
          </a:bodyPr>
          <a:lstStyle>
            <a:lvl1pPr marL="0" indent="0">
              <a:buFontTx/>
              <a:buNone/>
              <a:defRPr sz="1400"/>
            </a:lvl1pPr>
          </a:lstStyle>
          <a:p>
            <a:r>
              <a:rPr lang="en-US" smtClean="0"/>
              <a:t>Click icon to add picture</a:t>
            </a:r>
            <a:endParaRPr lang="en-US" dirty="0"/>
          </a:p>
        </p:txBody>
      </p:sp>
      <p:sp>
        <p:nvSpPr>
          <p:cNvPr id="17" name="Text Placeholder 10"/>
          <p:cNvSpPr>
            <a:spLocks noGrp="1"/>
          </p:cNvSpPr>
          <p:nvPr>
            <p:ph type="body" sz="quarter" idx="20"/>
          </p:nvPr>
        </p:nvSpPr>
        <p:spPr>
          <a:xfrm>
            <a:off x="6067677" y="2922305"/>
            <a:ext cx="2470150" cy="1143000"/>
          </a:xfrm>
        </p:spPr>
        <p:txBody>
          <a:bodyPr>
            <a:normAutofit/>
          </a:bodyPr>
          <a:lstStyle>
            <a:lvl1pPr marL="0" indent="0">
              <a:buFontTx/>
              <a:buNone/>
              <a:defRPr sz="1200"/>
            </a:lvl1pPr>
          </a:lstStyle>
          <a:p>
            <a:pPr lvl="0"/>
            <a:r>
              <a:rPr lang="en-US" smtClean="0"/>
              <a:t>Edit Master text styles</a:t>
            </a:r>
          </a:p>
        </p:txBody>
      </p:sp>
      <p:sp>
        <p:nvSpPr>
          <p:cNvPr id="18" name="Picture Placeholder 6"/>
          <p:cNvSpPr>
            <a:spLocks noGrp="1"/>
          </p:cNvSpPr>
          <p:nvPr>
            <p:ph type="pic" sz="quarter" idx="21"/>
          </p:nvPr>
        </p:nvSpPr>
        <p:spPr>
          <a:xfrm>
            <a:off x="609600" y="4460549"/>
            <a:ext cx="1143000" cy="1143000"/>
          </a:xfrm>
        </p:spPr>
        <p:txBody>
          <a:bodyPr>
            <a:normAutofit/>
          </a:bodyPr>
          <a:lstStyle>
            <a:lvl1pPr marL="0" indent="0">
              <a:buFontTx/>
              <a:buNone/>
              <a:defRPr sz="1400"/>
            </a:lvl1pPr>
          </a:lstStyle>
          <a:p>
            <a:r>
              <a:rPr lang="en-US" smtClean="0"/>
              <a:t>Click icon to add picture</a:t>
            </a:r>
            <a:endParaRPr lang="en-US" dirty="0"/>
          </a:p>
        </p:txBody>
      </p:sp>
      <p:sp>
        <p:nvSpPr>
          <p:cNvPr id="19" name="Text Placeholder 10"/>
          <p:cNvSpPr>
            <a:spLocks noGrp="1"/>
          </p:cNvSpPr>
          <p:nvPr>
            <p:ph type="body" sz="quarter" idx="22"/>
          </p:nvPr>
        </p:nvSpPr>
        <p:spPr>
          <a:xfrm>
            <a:off x="1982788" y="4460549"/>
            <a:ext cx="2470150" cy="1143000"/>
          </a:xfrm>
        </p:spPr>
        <p:txBody>
          <a:bodyPr>
            <a:normAutofit/>
          </a:bodyPr>
          <a:lstStyle>
            <a:lvl1pPr marL="0" indent="0">
              <a:buFontTx/>
              <a:buNone/>
              <a:defRPr sz="1200"/>
            </a:lvl1pPr>
          </a:lstStyle>
          <a:p>
            <a:pPr lvl="0"/>
            <a:r>
              <a:rPr lang="en-US" smtClean="0"/>
              <a:t>Edit Master text styles</a:t>
            </a:r>
          </a:p>
        </p:txBody>
      </p:sp>
      <p:sp>
        <p:nvSpPr>
          <p:cNvPr id="20" name="Picture Placeholder 6"/>
          <p:cNvSpPr>
            <a:spLocks noGrp="1"/>
          </p:cNvSpPr>
          <p:nvPr>
            <p:ph type="pic" sz="quarter" idx="23"/>
          </p:nvPr>
        </p:nvSpPr>
        <p:spPr>
          <a:xfrm>
            <a:off x="4694489" y="4460549"/>
            <a:ext cx="1143000" cy="1143000"/>
          </a:xfrm>
        </p:spPr>
        <p:txBody>
          <a:bodyPr>
            <a:normAutofit/>
          </a:bodyPr>
          <a:lstStyle>
            <a:lvl1pPr marL="0" indent="0">
              <a:buFontTx/>
              <a:buNone/>
              <a:defRPr sz="1400"/>
            </a:lvl1pPr>
          </a:lstStyle>
          <a:p>
            <a:r>
              <a:rPr lang="en-US" smtClean="0"/>
              <a:t>Click icon to add picture</a:t>
            </a:r>
            <a:endParaRPr lang="en-US" dirty="0"/>
          </a:p>
        </p:txBody>
      </p:sp>
      <p:sp>
        <p:nvSpPr>
          <p:cNvPr id="21" name="Text Placeholder 10"/>
          <p:cNvSpPr>
            <a:spLocks noGrp="1"/>
          </p:cNvSpPr>
          <p:nvPr>
            <p:ph type="body" sz="quarter" idx="24"/>
          </p:nvPr>
        </p:nvSpPr>
        <p:spPr>
          <a:xfrm>
            <a:off x="6067677" y="4460549"/>
            <a:ext cx="2470150" cy="1143000"/>
          </a:xfrm>
        </p:spPr>
        <p:txBody>
          <a:bodyPr>
            <a:normAutofit/>
          </a:bodyPr>
          <a:lstStyle>
            <a:lvl1pPr marL="0" indent="0">
              <a:buFontTx/>
              <a:buNone/>
              <a:defRPr sz="1200"/>
            </a:lvl1pPr>
          </a:lstStyle>
          <a:p>
            <a:pPr lvl="0"/>
            <a:r>
              <a:rPr lang="en-US" smtClean="0"/>
              <a:t>Edit Master text styles</a:t>
            </a:r>
          </a:p>
        </p:txBody>
      </p:sp>
    </p:spTree>
    <p:extLst>
      <p:ext uri="{BB962C8B-B14F-4D97-AF65-F5344CB8AC3E}">
        <p14:creationId xmlns:p14="http://schemas.microsoft.com/office/powerpoint/2010/main" val="147065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777240"/>
          </a:xfrm>
        </p:spPr>
        <p:txBody>
          <a:bodyPr/>
          <a:lstStyle/>
          <a:p>
            <a:r>
              <a:rPr lang="en-US" smtClean="0"/>
              <a:t>Click to edit Master title style</a:t>
            </a:r>
            <a:endParaRPr lang="en-US" dirty="0"/>
          </a:p>
        </p:txBody>
      </p:sp>
      <p:sp>
        <p:nvSpPr>
          <p:cNvPr id="8" name="Footer Placeholder 7"/>
          <p:cNvSpPr>
            <a:spLocks noGrp="1"/>
          </p:cNvSpPr>
          <p:nvPr>
            <p:ph type="ftr" sz="quarter" idx="11"/>
          </p:nvPr>
        </p:nvSpPr>
        <p:spPr/>
        <p:txBody>
          <a:bodyPr/>
          <a:lstStyle/>
          <a:p>
            <a:r>
              <a:rPr lang="en-US" dirty="0" smtClean="0"/>
              <a:t>Add source or notes here</a:t>
            </a:r>
            <a:endParaRPr lang="en-US" dirty="0"/>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5" name="Text Placeholder 4"/>
          <p:cNvSpPr>
            <a:spLocks noGrp="1"/>
          </p:cNvSpPr>
          <p:nvPr>
            <p:ph type="body" sz="quarter" idx="14"/>
          </p:nvPr>
        </p:nvSpPr>
        <p:spPr>
          <a:xfrm>
            <a:off x="609036" y="4238625"/>
            <a:ext cx="2526277" cy="1333500"/>
          </a:xfrm>
          <a:solidFill>
            <a:srgbClr val="012169"/>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1" name="Text Placeholder 4"/>
          <p:cNvSpPr>
            <a:spLocks noGrp="1"/>
          </p:cNvSpPr>
          <p:nvPr>
            <p:ph type="body" sz="quarter" idx="15"/>
          </p:nvPr>
        </p:nvSpPr>
        <p:spPr>
          <a:xfrm>
            <a:off x="3296526" y="4238625"/>
            <a:ext cx="2528798" cy="1333500"/>
          </a:xfrm>
          <a:solidFill>
            <a:srgbClr val="00A9E0"/>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2" name="Text Placeholder 4"/>
          <p:cNvSpPr>
            <a:spLocks noGrp="1"/>
          </p:cNvSpPr>
          <p:nvPr>
            <p:ph type="body" sz="quarter" idx="16"/>
          </p:nvPr>
        </p:nvSpPr>
        <p:spPr>
          <a:xfrm>
            <a:off x="5986538" y="4238625"/>
            <a:ext cx="2549718" cy="1333500"/>
          </a:xfrm>
          <a:solidFill>
            <a:srgbClr val="9BCBEB"/>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3" name="Picture Placeholder 12"/>
          <p:cNvSpPr>
            <a:spLocks noGrp="1"/>
          </p:cNvSpPr>
          <p:nvPr>
            <p:ph type="pic" sz="quarter" idx="17"/>
          </p:nvPr>
        </p:nvSpPr>
        <p:spPr>
          <a:xfrm>
            <a:off x="609600" y="1295400"/>
            <a:ext cx="2525713"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
        <p:nvSpPr>
          <p:cNvPr id="14" name="Picture Placeholder 12"/>
          <p:cNvSpPr>
            <a:spLocks noGrp="1"/>
          </p:cNvSpPr>
          <p:nvPr>
            <p:ph type="pic" sz="quarter" idx="18"/>
          </p:nvPr>
        </p:nvSpPr>
        <p:spPr>
          <a:xfrm>
            <a:off x="3292980" y="1295400"/>
            <a:ext cx="2525713"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
        <p:nvSpPr>
          <p:cNvPr id="15" name="Picture Placeholder 12"/>
          <p:cNvSpPr>
            <a:spLocks noGrp="1"/>
          </p:cNvSpPr>
          <p:nvPr>
            <p:ph type="pic" sz="quarter" idx="19"/>
          </p:nvPr>
        </p:nvSpPr>
        <p:spPr>
          <a:xfrm>
            <a:off x="6010543" y="1295400"/>
            <a:ext cx="2525713"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Tree>
    <p:extLst>
      <p:ext uri="{BB962C8B-B14F-4D97-AF65-F5344CB8AC3E}">
        <p14:creationId xmlns:p14="http://schemas.microsoft.com/office/powerpoint/2010/main" val="73329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Heavy">
    <p:spTree>
      <p:nvGrpSpPr>
        <p:cNvPr id="1" name=""/>
        <p:cNvGrpSpPr/>
        <p:nvPr/>
      </p:nvGrpSpPr>
      <p:grpSpPr>
        <a:xfrm>
          <a:off x="0" y="0"/>
          <a:ext cx="0" cy="0"/>
          <a:chOff x="0" y="0"/>
          <a:chExt cx="0" cy="0"/>
        </a:xfrm>
      </p:grpSpPr>
      <p:sp>
        <p:nvSpPr>
          <p:cNvPr id="12" name="Picture Placeholder 5"/>
          <p:cNvSpPr>
            <a:spLocks noGrp="1"/>
          </p:cNvSpPr>
          <p:nvPr>
            <p:ph type="pic" sz="quarter" idx="14"/>
          </p:nvPr>
        </p:nvSpPr>
        <p:spPr>
          <a:xfrm>
            <a:off x="5751095" y="0"/>
            <a:ext cx="3392905" cy="6858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 name="Title 1"/>
          <p:cNvSpPr>
            <a:spLocks noGrp="1"/>
          </p:cNvSpPr>
          <p:nvPr>
            <p:ph type="ctrTitle"/>
          </p:nvPr>
        </p:nvSpPr>
        <p:spPr>
          <a:xfrm>
            <a:off x="685800" y="3432471"/>
            <a:ext cx="4954424" cy="772059"/>
          </a:xfrm>
        </p:spPr>
        <p:txBody>
          <a:bodyPr anchor="b">
            <a:normAutofit/>
          </a:bodyPr>
          <a:lstStyle>
            <a:lvl1pPr algn="l">
              <a:defRPr sz="3200">
                <a:solidFill>
                  <a:srgbClr val="01216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359627"/>
            <a:ext cx="4954424" cy="1996723"/>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066" y="6392803"/>
            <a:ext cx="2236401" cy="292218"/>
          </a:xfrm>
          <a:prstGeom prst="rect">
            <a:avLst/>
          </a:prstGeom>
        </p:spPr>
      </p:pic>
      <p:sp>
        <p:nvSpPr>
          <p:cNvPr id="14" name="Picture Placeholder 5"/>
          <p:cNvSpPr>
            <a:spLocks noGrp="1"/>
          </p:cNvSpPr>
          <p:nvPr>
            <p:ph type="pic" sz="quarter" idx="15"/>
          </p:nvPr>
        </p:nvSpPr>
        <p:spPr>
          <a:xfrm>
            <a:off x="0" y="0"/>
            <a:ext cx="3200400" cy="3092708"/>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15" name="Picture Placeholder 5"/>
          <p:cNvSpPr>
            <a:spLocks noGrp="1"/>
          </p:cNvSpPr>
          <p:nvPr>
            <p:ph type="pic" sz="quarter" idx="13"/>
          </p:nvPr>
        </p:nvSpPr>
        <p:spPr>
          <a:xfrm>
            <a:off x="3296653" y="0"/>
            <a:ext cx="2342147" cy="3092708"/>
          </a:xfrm>
        </p:spPr>
        <p:txBody>
          <a:bodyPr anchor="ctr" anchorCtr="0">
            <a:normAutofit/>
          </a:bodyPr>
          <a:lstStyle>
            <a:lvl1pPr marL="0" indent="0" algn="ctr">
              <a:buFontTx/>
              <a:buNone/>
              <a:defRPr sz="1400"/>
            </a:lvl1pPr>
          </a:lstStyle>
          <a:p>
            <a:r>
              <a:rPr lang="en-US" smtClean="0"/>
              <a:t>Click icon to add picture</a:t>
            </a:r>
            <a:endParaRPr lang="en-US" dirty="0"/>
          </a:p>
        </p:txBody>
      </p:sp>
    </p:spTree>
    <p:extLst>
      <p:ext uri="{BB962C8B-B14F-4D97-AF65-F5344CB8AC3E}">
        <p14:creationId xmlns:p14="http://schemas.microsoft.com/office/powerpoint/2010/main" val="294129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1">
            <a:extLst>
              <a:ext uri="{28A0092B-C50C-407E-A947-70E740481C1C}">
                <a14:useLocalDpi xmlns:a14="http://schemas.microsoft.com/office/drawing/2010/main" val="0"/>
              </a:ext>
            </a:extLst>
          </a:blip>
          <a:srcRect t="89136"/>
          <a:stretch/>
        </p:blipFill>
        <p:spPr>
          <a:xfrm>
            <a:off x="0" y="6112932"/>
            <a:ext cx="9144000" cy="745067"/>
          </a:xfrm>
          <a:prstGeom prst="rect">
            <a:avLst/>
          </a:prstGeom>
        </p:spPr>
      </p:pic>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609036" y="6392754"/>
            <a:ext cx="2248462" cy="292317"/>
          </a:xfrm>
          <a:prstGeom prst="rect">
            <a:avLst/>
          </a:prstGeom>
        </p:spPr>
      </p:pic>
      <p:sp>
        <p:nvSpPr>
          <p:cNvPr id="2" name="Title Placeholder 1"/>
          <p:cNvSpPr>
            <a:spLocks noGrp="1"/>
          </p:cNvSpPr>
          <p:nvPr>
            <p:ph type="title"/>
          </p:nvPr>
        </p:nvSpPr>
        <p:spPr>
          <a:xfrm>
            <a:off x="628650" y="365126"/>
            <a:ext cx="7886700" cy="779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24598"/>
            <a:ext cx="7886700" cy="485236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09036" y="5680339"/>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smtClean="0"/>
              <a:t>Add source or notes here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E6AB0CA8-27AE-4F82-A141-302F5F13940C}" type="slidenum">
              <a:rPr lang="en-US" smtClean="0"/>
              <a:pPr/>
              <a:t>‹#›</a:t>
            </a:fld>
            <a:endParaRPr lang="en-US" dirty="0"/>
          </a:p>
        </p:txBody>
      </p:sp>
    </p:spTree>
    <p:extLst>
      <p:ext uri="{BB962C8B-B14F-4D97-AF65-F5344CB8AC3E}">
        <p14:creationId xmlns:p14="http://schemas.microsoft.com/office/powerpoint/2010/main" val="236655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4" r:id="rId4"/>
    <p:sldLayoutId id="2147483665" r:id="rId5"/>
    <p:sldLayoutId id="2147483673" r:id="rId6"/>
    <p:sldLayoutId id="2147483666" r:id="rId7"/>
    <p:sldLayoutId id="2147483674" r:id="rId8"/>
    <p:sldLayoutId id="2147483675" r:id="rId9"/>
    <p:sldLayoutId id="2147483676" r:id="rId10"/>
    <p:sldLayoutId id="2147483677" r:id="rId11"/>
    <p:sldLayoutId id="2147483678" r:id="rId12"/>
    <p:sldLayoutId id="2147483670" r:id="rId13"/>
    <p:sldLayoutId id="2147483669" r:id="rId14"/>
    <p:sldLayoutId id="2147483679" r:id="rId15"/>
    <p:sldLayoutId id="2147483680" r:id="rId16"/>
    <p:sldLayoutId id="2147483681" r:id="rId17"/>
    <p:sldLayoutId id="2147483682" r:id="rId18"/>
    <p:sldLayoutId id="2147483683" r:id="rId19"/>
    <p:sldLayoutId id="2147483684" r:id="rId20"/>
    <p:sldLayoutId id="2147483692" r:id="rId21"/>
    <p:sldLayoutId id="2147483685" r:id="rId22"/>
    <p:sldLayoutId id="2147483686" r:id="rId23"/>
    <p:sldLayoutId id="2147483687" r:id="rId24"/>
    <p:sldLayoutId id="2147483690" r:id="rId25"/>
    <p:sldLayoutId id="2147483691" r:id="rId26"/>
    <p:sldLayoutId id="2147483688" r:id="rId27"/>
    <p:sldLayoutId id="2147483689" r:id="rId28"/>
    <p:sldLayoutId id="2147483693" r:id="rId29"/>
  </p:sldLayoutIdLst>
  <p:hf hdr="0" ftr="0" dt="0"/>
  <p:txStyles>
    <p:titleStyle>
      <a:lvl1pPr algn="l" defTabSz="914400" rtl="0" eaLnBrk="1" latinLnBrk="0" hangingPunct="1">
        <a:lnSpc>
          <a:spcPct val="90000"/>
        </a:lnSpc>
        <a:spcBef>
          <a:spcPct val="0"/>
        </a:spcBef>
        <a:buNone/>
        <a:defRPr sz="3200" kern="1200">
          <a:solidFill>
            <a:srgbClr val="012169"/>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16"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4650" y="443347"/>
            <a:ext cx="7857756" cy="5140034"/>
          </a:xfrm>
          <a:prstGeom prst="rect">
            <a:avLst/>
          </a:prstGeom>
        </p:spPr>
      </p:pic>
    </p:spTree>
    <p:extLst>
      <p:ext uri="{BB962C8B-B14F-4D97-AF65-F5344CB8AC3E}">
        <p14:creationId xmlns:p14="http://schemas.microsoft.com/office/powerpoint/2010/main" val="246945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735"/>
            <a:ext cx="7772400" cy="772059"/>
          </a:xfrm>
        </p:spPr>
        <p:txBody>
          <a:bodyPr>
            <a:noAutofit/>
          </a:bodyPr>
          <a:lstStyle/>
          <a:p>
            <a:r>
              <a:rPr lang="en-US" sz="4800" dirty="0" smtClean="0"/>
              <a:t/>
            </a:r>
            <a:br>
              <a:rPr lang="en-US" sz="4800" dirty="0" smtClean="0"/>
            </a:br>
            <a:r>
              <a:rPr lang="en-US" sz="4800" dirty="0"/>
              <a:t/>
            </a:r>
            <a:br>
              <a:rPr lang="en-US" sz="4800" dirty="0"/>
            </a:br>
            <a:r>
              <a:rPr lang="en-US" sz="4800" dirty="0" smtClean="0"/>
              <a:t>What’s </a:t>
            </a:r>
            <a:r>
              <a:rPr lang="en-US" sz="4800" dirty="0"/>
              <a:t>the Buzz?  Cannabis Banking in 2021</a:t>
            </a:r>
          </a:p>
        </p:txBody>
      </p:sp>
      <p:sp>
        <p:nvSpPr>
          <p:cNvPr id="3" name="Subtitle 2"/>
          <p:cNvSpPr>
            <a:spLocks noGrp="1"/>
          </p:cNvSpPr>
          <p:nvPr>
            <p:ph type="subTitle" idx="1"/>
          </p:nvPr>
        </p:nvSpPr>
        <p:spPr>
          <a:xfrm>
            <a:off x="685800" y="4090778"/>
            <a:ext cx="7772400" cy="561546"/>
          </a:xfrm>
        </p:spPr>
        <p:txBody>
          <a:bodyPr>
            <a:noAutofit/>
          </a:bodyPr>
          <a:lstStyle/>
          <a:p>
            <a:r>
              <a:rPr lang="en-US" sz="3600" dirty="0" smtClean="0"/>
              <a:t>Travis Nelson</a:t>
            </a:r>
            <a:endParaRPr lang="en-US" sz="3600" dirty="0"/>
          </a:p>
        </p:txBody>
      </p:sp>
      <p:sp>
        <p:nvSpPr>
          <p:cNvPr id="4" name="Slide Number Placeholder 3"/>
          <p:cNvSpPr>
            <a:spLocks noGrp="1"/>
          </p:cNvSpPr>
          <p:nvPr>
            <p:ph type="sldNum" sz="quarter" idx="12"/>
          </p:nvPr>
        </p:nvSpPr>
        <p:spPr/>
        <p:txBody>
          <a:bodyPr/>
          <a:lstStyle/>
          <a:p>
            <a:fld id="{E6AB0CA8-27AE-4F82-A141-302F5F13940C}" type="slidenum">
              <a:rPr lang="en-US" smtClean="0"/>
              <a:t>10</a:t>
            </a:fld>
            <a:endParaRPr lang="en-US"/>
          </a:p>
        </p:txBody>
      </p:sp>
    </p:spTree>
    <p:extLst>
      <p:ext uri="{BB962C8B-B14F-4D97-AF65-F5344CB8AC3E}">
        <p14:creationId xmlns:p14="http://schemas.microsoft.com/office/powerpoint/2010/main" val="224021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491" y="528305"/>
            <a:ext cx="7781924" cy="539158"/>
          </a:xfrm>
        </p:spPr>
        <p:txBody>
          <a:bodyPr/>
          <a:lstStyle/>
          <a:p>
            <a:r>
              <a:rPr lang="en-US" b="1" dirty="0"/>
              <a:t>Changing Views on Marijuana</a:t>
            </a:r>
          </a:p>
        </p:txBody>
      </p:sp>
      <p:sp>
        <p:nvSpPr>
          <p:cNvPr id="6" name="Rectangle 5"/>
          <p:cNvSpPr/>
          <p:nvPr/>
        </p:nvSpPr>
        <p:spPr>
          <a:xfrm>
            <a:off x="223043" y="5074996"/>
            <a:ext cx="2753190" cy="369332"/>
          </a:xfrm>
          <a:prstGeom prst="rect">
            <a:avLst/>
          </a:prstGeom>
        </p:spPr>
        <p:txBody>
          <a:bodyPr wrap="none">
            <a:spAutoFit/>
          </a:bodyPr>
          <a:lstStyle/>
          <a:p>
            <a:r>
              <a:rPr lang="en-US" sz="1350" b="1" dirty="0">
                <a:solidFill>
                  <a:schemeClr val="accent1">
                    <a:lumMod val="75000"/>
                  </a:schemeClr>
                </a:solidFill>
              </a:rPr>
              <a:t> - “</a:t>
            </a:r>
            <a:r>
              <a:rPr lang="en-US" b="1" dirty="0">
                <a:solidFill>
                  <a:schemeClr val="accent1">
                    <a:lumMod val="75000"/>
                  </a:schemeClr>
                </a:solidFill>
              </a:rPr>
              <a:t>Reefer Madness” (1936).</a:t>
            </a:r>
            <a:endParaRPr lang="en-US"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91" y="1506220"/>
            <a:ext cx="2220913" cy="3230419"/>
          </a:xfrm>
          <a:prstGeom prst="rect">
            <a:avLst/>
          </a:prstGeom>
        </p:spPr>
      </p:pic>
      <p:pic>
        <p:nvPicPr>
          <p:cNvPr id="7" name="Picture 2" descr="Image result for cheech and chong up in smok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3028" y="1506220"/>
            <a:ext cx="5322094" cy="3000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92568" y="5074996"/>
            <a:ext cx="4450129" cy="369332"/>
          </a:xfrm>
          <a:prstGeom prst="rect">
            <a:avLst/>
          </a:prstGeom>
        </p:spPr>
        <p:txBody>
          <a:bodyPr wrap="none">
            <a:spAutoFit/>
          </a:bodyPr>
          <a:lstStyle/>
          <a:p>
            <a:r>
              <a:rPr lang="en-US" b="1" dirty="0">
                <a:solidFill>
                  <a:schemeClr val="accent1">
                    <a:lumMod val="75000"/>
                  </a:schemeClr>
                </a:solidFill>
              </a:rPr>
              <a:t> - Cheech and Chong’s “Up in Smoke” (1978).</a:t>
            </a:r>
            <a:endParaRPr lang="en-US" dirty="0">
              <a:solidFill>
                <a:schemeClr val="accent1">
                  <a:lumMod val="75000"/>
                </a:schemeClr>
              </a:solidFill>
            </a:endParaRPr>
          </a:p>
        </p:txBody>
      </p:sp>
    </p:spTree>
    <p:extLst>
      <p:ext uri="{BB962C8B-B14F-4D97-AF65-F5344CB8AC3E}">
        <p14:creationId xmlns:p14="http://schemas.microsoft.com/office/powerpoint/2010/main" val="1071301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23" y="478112"/>
            <a:ext cx="7781924" cy="539158"/>
          </a:xfrm>
        </p:spPr>
        <p:txBody>
          <a:bodyPr/>
          <a:lstStyle/>
          <a:p>
            <a:r>
              <a:rPr lang="en-US" b="1" dirty="0"/>
              <a:t>Changing Views on Marijuana</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96684" y="1564860"/>
            <a:ext cx="5365232" cy="388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50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497" y="536301"/>
            <a:ext cx="7781924" cy="539158"/>
          </a:xfrm>
        </p:spPr>
        <p:txBody>
          <a:bodyPr/>
          <a:lstStyle/>
          <a:p>
            <a:r>
              <a:rPr lang="en-US" b="1" dirty="0"/>
              <a:t>Changing Views on Marijuana</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76914" y="2164481"/>
            <a:ext cx="5272088" cy="250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893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00" y="411611"/>
            <a:ext cx="7781924" cy="539158"/>
          </a:xfrm>
        </p:spPr>
        <p:txBody>
          <a:bodyPr/>
          <a:lstStyle/>
          <a:p>
            <a:r>
              <a:rPr lang="en-US" b="1" dirty="0"/>
              <a:t>Changing Views on Marijuana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905" y="1630323"/>
            <a:ext cx="4152646" cy="19593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400" y="1630323"/>
            <a:ext cx="2940051" cy="18610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8842" y="3681547"/>
            <a:ext cx="2996946" cy="224771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007" y="3707236"/>
            <a:ext cx="2928444" cy="2196333"/>
          </a:xfrm>
          <a:prstGeom prst="rect">
            <a:avLst/>
          </a:prstGeom>
        </p:spPr>
      </p:pic>
    </p:spTree>
    <p:extLst>
      <p:ext uri="{BB962C8B-B14F-4D97-AF65-F5344CB8AC3E}">
        <p14:creationId xmlns:p14="http://schemas.microsoft.com/office/powerpoint/2010/main" val="277811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82" y="428236"/>
            <a:ext cx="7781924" cy="539158"/>
          </a:xfrm>
        </p:spPr>
        <p:txBody>
          <a:bodyPr>
            <a:normAutofit fontScale="90000"/>
          </a:bodyPr>
          <a:lstStyle/>
          <a:p>
            <a:r>
              <a:rPr lang="en-US" b="1" dirty="0" smtClean="0"/>
              <a:t>The Current Environment for Cannabis Activities</a:t>
            </a:r>
            <a:endParaRPr lang="en-US" b="1" dirty="0"/>
          </a:p>
        </p:txBody>
      </p:sp>
      <p:sp>
        <p:nvSpPr>
          <p:cNvPr id="3" name="Content Placeholder 2"/>
          <p:cNvSpPr>
            <a:spLocks noGrp="1"/>
          </p:cNvSpPr>
          <p:nvPr>
            <p:ph idx="1"/>
          </p:nvPr>
        </p:nvSpPr>
        <p:spPr>
          <a:xfrm>
            <a:off x="721996" y="1263852"/>
            <a:ext cx="7781924" cy="3790285"/>
          </a:xfrm>
        </p:spPr>
        <p:txBody>
          <a:bodyPr/>
          <a:lstStyle/>
          <a:p>
            <a:pPr>
              <a:spcAft>
                <a:spcPts val="600"/>
              </a:spcAft>
            </a:pPr>
            <a:r>
              <a:rPr lang="en-US" sz="2000" dirty="0" smtClean="0"/>
              <a:t>Federal Controlled Substances Act</a:t>
            </a:r>
          </a:p>
          <a:p>
            <a:pPr>
              <a:spcAft>
                <a:spcPts val="600"/>
              </a:spcAft>
            </a:pPr>
            <a:r>
              <a:rPr lang="en-US" sz="2000" dirty="0" smtClean="0"/>
              <a:t>SAFE Banking Act; MORE Act</a:t>
            </a:r>
          </a:p>
          <a:p>
            <a:pPr>
              <a:spcAft>
                <a:spcPts val="600"/>
              </a:spcAft>
            </a:pPr>
            <a:r>
              <a:rPr lang="en-US" sz="2000" dirty="0" smtClean="0"/>
              <a:t>State laws are changing</a:t>
            </a:r>
          </a:p>
          <a:p>
            <a:pPr>
              <a:spcAft>
                <a:spcPts val="600"/>
              </a:spcAft>
            </a:pPr>
            <a:r>
              <a:rPr lang="en-US" sz="2000" dirty="0" smtClean="0"/>
              <a:t>Views of the courts on marijuana banking/finance, and contracts involving marijuana-related activities</a:t>
            </a:r>
          </a:p>
          <a:p>
            <a:pPr>
              <a:spcAft>
                <a:spcPts val="600"/>
              </a:spcAft>
            </a:pPr>
            <a:r>
              <a:rPr lang="en-US" sz="2000" dirty="0" smtClean="0"/>
              <a:t>What are we seeing in the industry?</a:t>
            </a:r>
            <a:r>
              <a:rPr lang="en-US" sz="2400" dirty="0" smtClean="0"/>
              <a:t> </a:t>
            </a:r>
            <a:endParaRPr lang="en-US" sz="2400" dirty="0"/>
          </a:p>
        </p:txBody>
      </p:sp>
    </p:spTree>
    <p:extLst>
      <p:ext uri="{BB962C8B-B14F-4D97-AF65-F5344CB8AC3E}">
        <p14:creationId xmlns:p14="http://schemas.microsoft.com/office/powerpoint/2010/main" val="3877476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3403"/>
            <a:ext cx="7772400" cy="772059"/>
          </a:xfrm>
        </p:spPr>
        <p:txBody>
          <a:bodyPr>
            <a:normAutofit/>
          </a:bodyPr>
          <a:lstStyle/>
          <a:p>
            <a:r>
              <a:rPr lang="en-US" sz="4800" dirty="0" smtClean="0"/>
              <a:t>Insurance Regulatory</a:t>
            </a:r>
            <a:endParaRPr lang="en-US" sz="4800" dirty="0"/>
          </a:p>
        </p:txBody>
      </p:sp>
      <p:sp>
        <p:nvSpPr>
          <p:cNvPr id="3" name="Subtitle 2"/>
          <p:cNvSpPr>
            <a:spLocks noGrp="1"/>
          </p:cNvSpPr>
          <p:nvPr>
            <p:ph type="subTitle" idx="1"/>
          </p:nvPr>
        </p:nvSpPr>
        <p:spPr>
          <a:xfrm>
            <a:off x="685800" y="3629869"/>
            <a:ext cx="7772400" cy="561546"/>
          </a:xfrm>
        </p:spPr>
        <p:txBody>
          <a:bodyPr>
            <a:noAutofit/>
          </a:bodyPr>
          <a:lstStyle/>
          <a:p>
            <a:r>
              <a:rPr lang="en-US" sz="3600" dirty="0"/>
              <a:t>Beth A. Vecchioli </a:t>
            </a:r>
          </a:p>
        </p:txBody>
      </p:sp>
      <p:sp>
        <p:nvSpPr>
          <p:cNvPr id="4" name="Slide Number Placeholder 3"/>
          <p:cNvSpPr>
            <a:spLocks noGrp="1"/>
          </p:cNvSpPr>
          <p:nvPr>
            <p:ph type="sldNum" sz="quarter" idx="12"/>
          </p:nvPr>
        </p:nvSpPr>
        <p:spPr/>
        <p:txBody>
          <a:bodyPr/>
          <a:lstStyle/>
          <a:p>
            <a:fld id="{E6AB0CA8-27AE-4F82-A141-302F5F13940C}" type="slidenum">
              <a:rPr lang="en-US" smtClean="0"/>
              <a:t>16</a:t>
            </a:fld>
            <a:endParaRPr lang="en-US"/>
          </a:p>
        </p:txBody>
      </p:sp>
    </p:spTree>
    <p:extLst>
      <p:ext uri="{BB962C8B-B14F-4D97-AF65-F5344CB8AC3E}">
        <p14:creationId xmlns:p14="http://schemas.microsoft.com/office/powerpoint/2010/main" val="345380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Regulatory</a:t>
            </a:r>
            <a:endParaRPr lang="en-US" dirty="0"/>
          </a:p>
        </p:txBody>
      </p:sp>
      <p:sp>
        <p:nvSpPr>
          <p:cNvPr id="3" name="Content Placeholder 2"/>
          <p:cNvSpPr>
            <a:spLocks noGrp="1"/>
          </p:cNvSpPr>
          <p:nvPr>
            <p:ph idx="1"/>
          </p:nvPr>
        </p:nvSpPr>
        <p:spPr/>
        <p:txBody>
          <a:bodyPr/>
          <a:lstStyle/>
          <a:p>
            <a:r>
              <a:rPr lang="en-US" dirty="0"/>
              <a:t>Business Interruption claims</a:t>
            </a:r>
          </a:p>
          <a:p>
            <a:endParaRPr lang="en-US" dirty="0"/>
          </a:p>
          <a:p>
            <a:r>
              <a:rPr lang="en-US" dirty="0" err="1" smtClean="0"/>
              <a:t>COVID</a:t>
            </a:r>
            <a:r>
              <a:rPr lang="en-US" dirty="0" smtClean="0"/>
              <a:t> </a:t>
            </a:r>
            <a:r>
              <a:rPr lang="en-US" dirty="0"/>
              <a:t>liability immunity for essential businesses and workers</a:t>
            </a:r>
          </a:p>
          <a:p>
            <a:endParaRPr lang="en-US" dirty="0"/>
          </a:p>
          <a:p>
            <a:r>
              <a:rPr lang="en-US" dirty="0" smtClean="0"/>
              <a:t>Pandemic/virus </a:t>
            </a:r>
            <a:r>
              <a:rPr lang="en-US" dirty="0"/>
              <a:t>exclusions in insurance policies</a:t>
            </a:r>
          </a:p>
          <a:p>
            <a:endParaRPr lang="en-US" dirty="0"/>
          </a:p>
          <a:p>
            <a:r>
              <a:rPr lang="en-US" dirty="0" smtClean="0"/>
              <a:t>Changes </a:t>
            </a:r>
            <a:r>
              <a:rPr lang="en-US" dirty="0"/>
              <a:t>in the property insurance market</a:t>
            </a:r>
          </a:p>
          <a:p>
            <a:endParaRPr lang="en-US" dirty="0"/>
          </a:p>
          <a:p>
            <a:r>
              <a:rPr lang="en-US" dirty="0" smtClean="0"/>
              <a:t>Money </a:t>
            </a:r>
            <a:r>
              <a:rPr lang="en-US" dirty="0"/>
              <a:t>transmitters and crypto/digital currency</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17</a:t>
            </a:fld>
            <a:endParaRPr lang="en-US"/>
          </a:p>
        </p:txBody>
      </p:sp>
    </p:spTree>
    <p:extLst>
      <p:ext uri="{BB962C8B-B14F-4D97-AF65-F5344CB8AC3E}">
        <p14:creationId xmlns:p14="http://schemas.microsoft.com/office/powerpoint/2010/main" val="3628710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035221"/>
            <a:ext cx="7772400" cy="772059"/>
          </a:xfrm>
        </p:spPr>
        <p:txBody>
          <a:bodyPr>
            <a:noAutofit/>
          </a:bodyPr>
          <a:lstStyle/>
          <a:p>
            <a:r>
              <a:rPr lang="en-US" sz="3600" dirty="0"/>
              <a:t>FinServ in a Biden-Harris Administration and Democrat-Controlled  Congress</a:t>
            </a:r>
          </a:p>
        </p:txBody>
      </p:sp>
      <p:sp>
        <p:nvSpPr>
          <p:cNvPr id="3" name="Subtitle 2"/>
          <p:cNvSpPr>
            <a:spLocks noGrp="1"/>
          </p:cNvSpPr>
          <p:nvPr>
            <p:ph type="subTitle" idx="1"/>
          </p:nvPr>
        </p:nvSpPr>
        <p:spPr>
          <a:xfrm>
            <a:off x="742950" y="4090778"/>
            <a:ext cx="7772400" cy="561546"/>
          </a:xfrm>
        </p:spPr>
        <p:txBody>
          <a:bodyPr>
            <a:noAutofit/>
          </a:bodyPr>
          <a:lstStyle/>
          <a:p>
            <a:r>
              <a:rPr lang="en-US" sz="3600" dirty="0" smtClean="0"/>
              <a:t>Kwamina Thomas Williford, </a:t>
            </a:r>
          </a:p>
          <a:p>
            <a:r>
              <a:rPr lang="en-US" sz="3600" dirty="0" smtClean="0"/>
              <a:t>Ron Klein &amp; Scott Mason</a:t>
            </a:r>
            <a:endParaRPr lang="en-US" sz="3600" dirty="0"/>
          </a:p>
        </p:txBody>
      </p:sp>
      <p:sp>
        <p:nvSpPr>
          <p:cNvPr id="4" name="Slide Number Placeholder 3"/>
          <p:cNvSpPr>
            <a:spLocks noGrp="1"/>
          </p:cNvSpPr>
          <p:nvPr>
            <p:ph type="sldNum" sz="quarter" idx="12"/>
          </p:nvPr>
        </p:nvSpPr>
        <p:spPr/>
        <p:txBody>
          <a:bodyPr/>
          <a:lstStyle/>
          <a:p>
            <a:fld id="{E6AB0CA8-27AE-4F82-A141-302F5F13940C}" type="slidenum">
              <a:rPr lang="en-US" smtClean="0"/>
              <a:t>18</a:t>
            </a:fld>
            <a:endParaRPr lang="en-US"/>
          </a:p>
        </p:txBody>
      </p:sp>
    </p:spTree>
    <p:extLst>
      <p:ext uri="{BB962C8B-B14F-4D97-AF65-F5344CB8AC3E}">
        <p14:creationId xmlns:p14="http://schemas.microsoft.com/office/powerpoint/2010/main" val="368675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One Party Control </a:t>
            </a:r>
            <a:r>
              <a:rPr lang="en-US" smtClean="0"/>
              <a:t>– Sort </a:t>
            </a:r>
            <a:r>
              <a:rPr lang="en-US" dirty="0" smtClean="0"/>
              <a:t>of</a:t>
            </a:r>
            <a:endParaRPr lang="en-US" dirty="0"/>
          </a:p>
        </p:txBody>
      </p:sp>
      <p:sp>
        <p:nvSpPr>
          <p:cNvPr id="3" name="Content Placeholder 2"/>
          <p:cNvSpPr>
            <a:spLocks noGrp="1"/>
          </p:cNvSpPr>
          <p:nvPr>
            <p:ph idx="1"/>
          </p:nvPr>
        </p:nvSpPr>
        <p:spPr>
          <a:xfrm>
            <a:off x="628650" y="1258096"/>
            <a:ext cx="7886700" cy="4852365"/>
          </a:xfrm>
        </p:spPr>
        <p:txBody>
          <a:bodyPr>
            <a:normAutofit fontScale="77500" lnSpcReduction="20000"/>
          </a:bodyPr>
          <a:lstStyle/>
          <a:p>
            <a:r>
              <a:rPr lang="en-US" sz="1900" b="1" dirty="0" smtClean="0"/>
              <a:t>Democrats control the House of Representatives by a very narrow margin, 222-211 </a:t>
            </a:r>
          </a:p>
          <a:p>
            <a:endParaRPr lang="en-US" sz="1300" b="1" dirty="0" smtClean="0"/>
          </a:p>
          <a:p>
            <a:r>
              <a:rPr lang="en-US" sz="1900" b="1" dirty="0" smtClean="0"/>
              <a:t>The Senate is split </a:t>
            </a:r>
            <a:r>
              <a:rPr lang="en-US" sz="1900" b="1" dirty="0" err="1" smtClean="0"/>
              <a:t>50D-50R</a:t>
            </a:r>
            <a:r>
              <a:rPr lang="en-US" sz="1900" b="1" dirty="0" smtClean="0"/>
              <a:t>, but Vice President Harris = 51</a:t>
            </a:r>
            <a:endParaRPr lang="en-US" sz="1900" dirty="0" smtClean="0"/>
          </a:p>
          <a:p>
            <a:pPr lvl="1"/>
            <a:r>
              <a:rPr lang="en-US" sz="1900" dirty="0" smtClean="0"/>
              <a:t>Democrats may move the vote threshold to 51 votes (eliminate filibuster rules) = easier to pass legislation and nominations.</a:t>
            </a:r>
          </a:p>
          <a:p>
            <a:pPr lvl="1"/>
            <a:r>
              <a:rPr lang="en-US" sz="1900" dirty="0" smtClean="0"/>
              <a:t>Narrow margins in each house will:  </a:t>
            </a:r>
          </a:p>
          <a:p>
            <a:pPr lvl="2"/>
            <a:r>
              <a:rPr lang="en-US" sz="1600" dirty="0" smtClean="0"/>
              <a:t>Slow </a:t>
            </a:r>
            <a:r>
              <a:rPr lang="en-US" sz="1600" dirty="0"/>
              <a:t>the already deliberative process and limits opportunities for sweeping changes. The market likes stability and predictability. </a:t>
            </a:r>
            <a:endParaRPr lang="en-US" sz="1600" dirty="0" smtClean="0"/>
          </a:p>
          <a:p>
            <a:pPr lvl="2"/>
            <a:r>
              <a:rPr lang="en-US" sz="1600" dirty="0" smtClean="0"/>
              <a:t>BUT </a:t>
            </a:r>
            <a:r>
              <a:rPr lang="en-US" sz="1600" dirty="0"/>
              <a:t>this is not a normal time. Congress needs to enact a huge stimulus to avert a deepening </a:t>
            </a:r>
            <a:r>
              <a:rPr lang="en-US" sz="1600" dirty="0" smtClean="0"/>
              <a:t>recession, but the GOP is suddenly embracing fiscal restraint. </a:t>
            </a:r>
          </a:p>
          <a:p>
            <a:pPr lvl="2"/>
            <a:r>
              <a:rPr lang="en-US" sz="1600" dirty="0" smtClean="0"/>
              <a:t>More interest in actions by the Biden Treasury/Fed appointees and regulators who </a:t>
            </a:r>
            <a:r>
              <a:rPr lang="en-US" sz="1600" dirty="0"/>
              <a:t>may </a:t>
            </a:r>
            <a:r>
              <a:rPr lang="en-US" sz="1600" dirty="0" smtClean="0"/>
              <a:t>act </a:t>
            </a:r>
            <a:r>
              <a:rPr lang="en-US" sz="1600" dirty="0"/>
              <a:t>unilaterally </a:t>
            </a:r>
            <a:r>
              <a:rPr lang="en-US" sz="1600" dirty="0" smtClean="0"/>
              <a:t>to </a:t>
            </a:r>
            <a:r>
              <a:rPr lang="en-US" sz="1600" dirty="0"/>
              <a:t>stimulate the economy. </a:t>
            </a:r>
            <a:endParaRPr lang="en-US" sz="1600" dirty="0" smtClean="0"/>
          </a:p>
          <a:p>
            <a:pPr lvl="2"/>
            <a:endParaRPr lang="en-US" sz="1300" dirty="0" smtClean="0"/>
          </a:p>
          <a:p>
            <a:r>
              <a:rPr lang="en-US" sz="1900" b="1" dirty="0" smtClean="0"/>
              <a:t>Early </a:t>
            </a:r>
            <a:r>
              <a:rPr lang="en-US" sz="1900" b="1" dirty="0"/>
              <a:t>Legislative Actions</a:t>
            </a:r>
            <a:r>
              <a:rPr lang="en-US" sz="1900" dirty="0"/>
              <a:t>:</a:t>
            </a:r>
          </a:p>
          <a:p>
            <a:pPr lvl="1"/>
            <a:r>
              <a:rPr lang="en-US" sz="1900" dirty="0"/>
              <a:t>COVID relief legislation</a:t>
            </a:r>
          </a:p>
          <a:p>
            <a:pPr lvl="1"/>
            <a:r>
              <a:rPr lang="en-US" sz="1900" dirty="0"/>
              <a:t>Large Infrastructure </a:t>
            </a:r>
            <a:r>
              <a:rPr lang="en-US" sz="1900" dirty="0" smtClean="0"/>
              <a:t>Package</a:t>
            </a:r>
            <a:r>
              <a:rPr lang="en-US" sz="1900" dirty="0"/>
              <a:t/>
            </a:r>
            <a:br>
              <a:rPr lang="en-US" sz="1900" dirty="0"/>
            </a:br>
            <a:endParaRPr lang="en-US" sz="1900" dirty="0"/>
          </a:p>
          <a:p>
            <a:pPr marL="400050"/>
            <a:r>
              <a:rPr lang="en-US" sz="1900" b="1" dirty="0"/>
              <a:t>Big Thinking</a:t>
            </a:r>
          </a:p>
          <a:p>
            <a:pPr marL="800100" lvl="1"/>
            <a:r>
              <a:rPr lang="en-US" sz="1900" dirty="0"/>
              <a:t>Criminal Justice Reform</a:t>
            </a:r>
          </a:p>
          <a:p>
            <a:pPr marL="800100" lvl="1"/>
            <a:r>
              <a:rPr lang="en-US" sz="1900" dirty="0"/>
              <a:t>Economic Inequality</a:t>
            </a:r>
          </a:p>
          <a:p>
            <a:pPr marL="800100" lvl="1"/>
            <a:r>
              <a:rPr lang="en-US" sz="1900" dirty="0"/>
              <a:t>Taxes</a:t>
            </a:r>
          </a:p>
          <a:p>
            <a:pPr marL="800100" lvl="1"/>
            <a:r>
              <a:rPr lang="en-US" sz="1900" dirty="0"/>
              <a:t>Childcare and Healthcare </a:t>
            </a:r>
            <a:r>
              <a:rPr lang="en-US" sz="1900" dirty="0" smtClean="0"/>
              <a:t>costs</a:t>
            </a:r>
          </a:p>
          <a:p>
            <a:pPr marL="800100" lvl="1"/>
            <a:r>
              <a:rPr lang="en-US" sz="1900" dirty="0" smtClean="0"/>
              <a:t>Immigration</a:t>
            </a:r>
            <a:endParaRPr lang="en-US" sz="1900" dirty="0"/>
          </a:p>
        </p:txBody>
      </p:sp>
      <p:sp>
        <p:nvSpPr>
          <p:cNvPr id="2" name="Slide Number Placeholder 1"/>
          <p:cNvSpPr>
            <a:spLocks noGrp="1"/>
          </p:cNvSpPr>
          <p:nvPr>
            <p:ph type="sldNum" sz="quarter" idx="12"/>
          </p:nvPr>
        </p:nvSpPr>
        <p:spPr/>
        <p:txBody>
          <a:bodyPr/>
          <a:lstStyle/>
          <a:p>
            <a:fld id="{D3A1A2D0-B0E0-EE4F-8C09-6E0206E92BD8}" type="slidenum">
              <a:rPr lang="en-US" smtClean="0"/>
              <a:t>19</a:t>
            </a:fld>
            <a:endParaRPr lang="en-US"/>
          </a:p>
        </p:txBody>
      </p:sp>
    </p:spTree>
    <p:extLst>
      <p:ext uri="{BB962C8B-B14F-4D97-AF65-F5344CB8AC3E}">
        <p14:creationId xmlns:p14="http://schemas.microsoft.com/office/powerpoint/2010/main" val="250318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Welcome!</a:t>
            </a:r>
            <a:endParaRPr lang="en-US" sz="6000" dirty="0"/>
          </a:p>
        </p:txBody>
      </p:sp>
      <p:sp>
        <p:nvSpPr>
          <p:cNvPr id="3" name="Slide Number Placeholder 2"/>
          <p:cNvSpPr>
            <a:spLocks noGrp="1"/>
          </p:cNvSpPr>
          <p:nvPr>
            <p:ph type="sldNum" sz="quarter" idx="12"/>
          </p:nvPr>
        </p:nvSpPr>
        <p:spPr/>
        <p:txBody>
          <a:bodyPr/>
          <a:lstStyle/>
          <a:p>
            <a:fld id="{E6AB0CA8-27AE-4F82-A141-302F5F13940C}" type="slidenum">
              <a:rPr lang="en-US" smtClean="0"/>
              <a:t>2</a:t>
            </a:fld>
            <a:endParaRPr lang="en-US"/>
          </a:p>
        </p:txBody>
      </p:sp>
    </p:spTree>
    <p:extLst>
      <p:ext uri="{BB962C8B-B14F-4D97-AF65-F5344CB8AC3E}">
        <p14:creationId xmlns:p14="http://schemas.microsoft.com/office/powerpoint/2010/main" val="410440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Legislation: What could happen?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Focus on Banking/Financial Services</a:t>
            </a:r>
            <a:r>
              <a:rPr lang="en-US" dirty="0"/>
              <a:t>:</a:t>
            </a:r>
          </a:p>
          <a:p>
            <a:pPr lvl="1"/>
            <a:r>
              <a:rPr lang="en-US" dirty="0"/>
              <a:t>OCC </a:t>
            </a:r>
            <a:r>
              <a:rPr lang="en-US" dirty="0" err="1"/>
              <a:t>FinTech</a:t>
            </a:r>
            <a:r>
              <a:rPr lang="en-US" dirty="0"/>
              <a:t> charters and federal pre-emption in banking</a:t>
            </a:r>
          </a:p>
          <a:p>
            <a:pPr lvl="1"/>
            <a:r>
              <a:rPr lang="en-US" dirty="0"/>
              <a:t>Small business lending, CDFIs and MDIs</a:t>
            </a:r>
          </a:p>
          <a:p>
            <a:pPr lvl="1"/>
            <a:r>
              <a:rPr lang="en-US" dirty="0"/>
              <a:t>Credit Score, Credit Bureau</a:t>
            </a:r>
          </a:p>
          <a:p>
            <a:pPr lvl="1"/>
            <a:r>
              <a:rPr lang="en-US" dirty="0" smtClean="0"/>
              <a:t>Fair </a:t>
            </a:r>
            <a:r>
              <a:rPr lang="en-US" dirty="0"/>
              <a:t>Lending- disparate </a:t>
            </a:r>
            <a:r>
              <a:rPr lang="en-US" dirty="0" smtClean="0"/>
              <a:t>impact</a:t>
            </a:r>
          </a:p>
          <a:p>
            <a:pPr lvl="1"/>
            <a:r>
              <a:rPr lang="en-US" b="1" dirty="0" smtClean="0"/>
              <a:t>GameStop!!</a:t>
            </a:r>
            <a:r>
              <a:rPr lang="en-US" dirty="0" smtClean="0"/>
              <a:t/>
            </a:r>
            <a:br>
              <a:rPr lang="en-US" dirty="0" smtClean="0"/>
            </a:br>
            <a:endParaRPr lang="en-US" sz="1100" dirty="0"/>
          </a:p>
          <a:p>
            <a:r>
              <a:rPr lang="en-US" b="1" dirty="0" smtClean="0"/>
              <a:t>GSE Reform:</a:t>
            </a:r>
          </a:p>
          <a:p>
            <a:pPr lvl="1"/>
            <a:r>
              <a:rPr lang="en-US" dirty="0" smtClean="0"/>
              <a:t>No real movement in 2021 or 2022.</a:t>
            </a:r>
          </a:p>
          <a:p>
            <a:pPr lvl="1"/>
            <a:r>
              <a:rPr lang="en-US" b="1" dirty="0" smtClean="0"/>
              <a:t>Reform on the edges</a:t>
            </a:r>
            <a:r>
              <a:rPr lang="en-US" dirty="0" smtClean="0"/>
              <a:t>:</a:t>
            </a:r>
          </a:p>
          <a:p>
            <a:pPr lvl="2"/>
            <a:r>
              <a:rPr lang="en-US" dirty="0" smtClean="0"/>
              <a:t>Forbearance discussions driving further thinking- streamline re-fi, servicer support, GSE bailout for CARES Act raised in context of Sec 4022 “fix”</a:t>
            </a:r>
          </a:p>
          <a:p>
            <a:pPr lvl="2"/>
            <a:r>
              <a:rPr lang="en-US" dirty="0" smtClean="0"/>
              <a:t>JUMP START (no recap and release without Congressional approval)</a:t>
            </a:r>
          </a:p>
          <a:p>
            <a:pPr lvl="2"/>
            <a:r>
              <a:rPr lang="en-US" dirty="0" smtClean="0"/>
              <a:t>Direct Oversight of counterparties (Servicers, </a:t>
            </a:r>
            <a:r>
              <a:rPr lang="en-US" dirty="0" err="1" smtClean="0"/>
              <a:t>etc</a:t>
            </a:r>
            <a:r>
              <a:rPr lang="en-US" dirty="0" smtClean="0"/>
              <a:t>)</a:t>
            </a:r>
          </a:p>
          <a:p>
            <a:pPr lvl="2"/>
            <a:endParaRPr lang="en-US" sz="1100" dirty="0" smtClean="0"/>
          </a:p>
          <a:p>
            <a:r>
              <a:rPr lang="en-US" b="1" dirty="0" smtClean="0"/>
              <a:t>New Faces</a:t>
            </a:r>
          </a:p>
          <a:p>
            <a:pPr lvl="1"/>
            <a:r>
              <a:rPr lang="en-US" dirty="0" smtClean="0"/>
              <a:t>Sherrod Brown, new Chair; Crapo replaced by Toomey as Ranking Member</a:t>
            </a:r>
          </a:p>
          <a:p>
            <a:pPr lvl="1"/>
            <a:r>
              <a:rPr lang="en-US" dirty="0" smtClean="0"/>
              <a:t>Some changes on </a:t>
            </a:r>
            <a:r>
              <a:rPr lang="en-US" dirty="0" err="1" smtClean="0"/>
              <a:t>HFSC</a:t>
            </a:r>
            <a:r>
              <a:rPr lang="en-US" dirty="0" smtClean="0"/>
              <a:t> Dems</a:t>
            </a:r>
          </a:p>
          <a:p>
            <a:pPr lvl="1"/>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20</a:t>
            </a:fld>
            <a:endParaRPr lang="en-US"/>
          </a:p>
        </p:txBody>
      </p:sp>
    </p:spTree>
    <p:extLst>
      <p:ext uri="{BB962C8B-B14F-4D97-AF65-F5344CB8AC3E}">
        <p14:creationId xmlns:p14="http://schemas.microsoft.com/office/powerpoint/2010/main" val="78049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Legislation: COVID Stimulus</a:t>
            </a:r>
            <a:endParaRPr lang="en-US" dirty="0"/>
          </a:p>
        </p:txBody>
      </p:sp>
      <p:sp>
        <p:nvSpPr>
          <p:cNvPr id="3" name="Content Placeholder 2"/>
          <p:cNvSpPr>
            <a:spLocks noGrp="1"/>
          </p:cNvSpPr>
          <p:nvPr>
            <p:ph idx="1"/>
          </p:nvPr>
        </p:nvSpPr>
        <p:spPr/>
        <p:txBody>
          <a:bodyPr>
            <a:normAutofit/>
          </a:bodyPr>
          <a:lstStyle/>
          <a:p>
            <a:r>
              <a:rPr lang="en-US" b="1" dirty="0" smtClean="0"/>
              <a:t>Senate GOP:</a:t>
            </a:r>
          </a:p>
          <a:p>
            <a:pPr lvl="1"/>
            <a:r>
              <a:rPr lang="en-US" dirty="0" smtClean="0"/>
              <a:t>Let recent $900 billion COVID assistance take root before further action</a:t>
            </a:r>
          </a:p>
          <a:p>
            <a:pPr lvl="1"/>
            <a:r>
              <a:rPr lang="en-US" dirty="0" smtClean="0"/>
              <a:t>May be open to additional assistance for vaccine development and distribution; unemployment insurance extension; direct payment to narrower group of recipients (group of 10 Senators seeking compromise)</a:t>
            </a:r>
          </a:p>
          <a:p>
            <a:pPr marL="457200" lvl="1" indent="0">
              <a:buNone/>
            </a:pPr>
            <a:endParaRPr lang="en-US" dirty="0" smtClean="0"/>
          </a:p>
          <a:p>
            <a:r>
              <a:rPr lang="en-US" b="1" dirty="0" smtClean="0"/>
              <a:t>Dems</a:t>
            </a:r>
            <a:r>
              <a:rPr lang="en-US" dirty="0" smtClean="0"/>
              <a:t>:</a:t>
            </a:r>
          </a:p>
          <a:p>
            <a:pPr lvl="1"/>
            <a:r>
              <a:rPr lang="en-US" dirty="0" smtClean="0"/>
              <a:t>$1.9 trillion</a:t>
            </a:r>
          </a:p>
          <a:p>
            <a:pPr lvl="1"/>
            <a:r>
              <a:rPr lang="en-US" dirty="0" smtClean="0"/>
              <a:t>More Payroll Protection Program funds</a:t>
            </a:r>
            <a:endParaRPr lang="en-US" dirty="0"/>
          </a:p>
          <a:p>
            <a:pPr lvl="1"/>
            <a:r>
              <a:rPr lang="en-US" dirty="0" smtClean="0"/>
              <a:t>Additional thinking on long term small business relief</a:t>
            </a:r>
          </a:p>
          <a:p>
            <a:pPr lvl="1"/>
            <a:r>
              <a:rPr lang="en-US" dirty="0" smtClean="0"/>
              <a:t>State and local government assistance</a:t>
            </a:r>
          </a:p>
        </p:txBody>
      </p:sp>
      <p:sp>
        <p:nvSpPr>
          <p:cNvPr id="2" name="Slide Number Placeholder 1"/>
          <p:cNvSpPr>
            <a:spLocks noGrp="1"/>
          </p:cNvSpPr>
          <p:nvPr>
            <p:ph type="sldNum" sz="quarter" idx="12"/>
          </p:nvPr>
        </p:nvSpPr>
        <p:spPr/>
        <p:txBody>
          <a:bodyPr/>
          <a:lstStyle/>
          <a:p>
            <a:fld id="{D3A1A2D0-B0E0-EE4F-8C09-6E0206E92BD8}" type="slidenum">
              <a:rPr lang="en-US" smtClean="0"/>
              <a:t>21</a:t>
            </a:fld>
            <a:endParaRPr lang="en-US"/>
          </a:p>
        </p:txBody>
      </p:sp>
    </p:spTree>
    <p:extLst>
      <p:ext uri="{BB962C8B-B14F-4D97-AF65-F5344CB8AC3E}">
        <p14:creationId xmlns:p14="http://schemas.microsoft.com/office/powerpoint/2010/main" val="191993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Biden Appointments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HUD:</a:t>
            </a:r>
          </a:p>
          <a:p>
            <a:pPr lvl="1"/>
            <a:r>
              <a:rPr lang="en-US" dirty="0" smtClean="0"/>
              <a:t>Rep. Marcia Fudge (D-OH)</a:t>
            </a:r>
          </a:p>
          <a:p>
            <a:pPr lvl="1"/>
            <a:endParaRPr lang="en-US" sz="1100" dirty="0" smtClean="0"/>
          </a:p>
          <a:p>
            <a:r>
              <a:rPr lang="en-US" b="1" dirty="0" err="1" smtClean="0"/>
              <a:t>CFPB</a:t>
            </a:r>
            <a:r>
              <a:rPr lang="en-US" dirty="0" smtClean="0"/>
              <a:t>:</a:t>
            </a:r>
          </a:p>
          <a:p>
            <a:pPr lvl="1"/>
            <a:r>
              <a:rPr lang="en-US" dirty="0" err="1" smtClean="0"/>
              <a:t>Rohit</a:t>
            </a:r>
            <a:r>
              <a:rPr lang="en-US" dirty="0" smtClean="0"/>
              <a:t> Chopra</a:t>
            </a:r>
          </a:p>
          <a:p>
            <a:pPr lvl="1"/>
            <a:r>
              <a:rPr lang="en-US" dirty="0" smtClean="0"/>
              <a:t>Strong consumer protections, fairness &amp; inclusion</a:t>
            </a:r>
            <a:br>
              <a:rPr lang="en-US" dirty="0" smtClean="0"/>
            </a:br>
            <a:endParaRPr lang="en-US" sz="1100" dirty="0" smtClean="0"/>
          </a:p>
          <a:p>
            <a:r>
              <a:rPr lang="en-US" b="1" dirty="0" smtClean="0"/>
              <a:t>OCC</a:t>
            </a:r>
            <a:r>
              <a:rPr lang="en-US" dirty="0" smtClean="0"/>
              <a:t>:</a:t>
            </a:r>
          </a:p>
          <a:p>
            <a:pPr lvl="1"/>
            <a:r>
              <a:rPr lang="en-US" dirty="0" smtClean="0"/>
              <a:t>Michael Barr vs. </a:t>
            </a:r>
            <a:r>
              <a:rPr lang="en-US" dirty="0" err="1" smtClean="0"/>
              <a:t>Merhsa</a:t>
            </a:r>
            <a:r>
              <a:rPr lang="en-US" dirty="0" smtClean="0"/>
              <a:t> </a:t>
            </a:r>
            <a:r>
              <a:rPr lang="en-US" dirty="0" err="1" smtClean="0"/>
              <a:t>Bardaran</a:t>
            </a:r>
            <a:endParaRPr lang="en-US" dirty="0" smtClean="0"/>
          </a:p>
          <a:p>
            <a:pPr lvl="1"/>
            <a:endParaRPr lang="en-US" sz="1100" dirty="0" smtClean="0"/>
          </a:p>
          <a:p>
            <a:r>
              <a:rPr lang="en-US" b="1" dirty="0" err="1" smtClean="0"/>
              <a:t>FHFA</a:t>
            </a:r>
            <a:r>
              <a:rPr lang="en-US" dirty="0" smtClean="0"/>
              <a:t>:</a:t>
            </a:r>
          </a:p>
          <a:p>
            <a:pPr lvl="1"/>
            <a:r>
              <a:rPr lang="en-US" dirty="0" smtClean="0"/>
              <a:t>Calabria to…</a:t>
            </a:r>
            <a:r>
              <a:rPr lang="en-US" dirty="0" err="1" smtClean="0"/>
              <a:t>Zandi</a:t>
            </a:r>
            <a:r>
              <a:rPr lang="en-US" dirty="0" smtClean="0"/>
              <a:t>, Parrott?</a:t>
            </a:r>
          </a:p>
          <a:p>
            <a:pPr lvl="1"/>
            <a:endParaRPr lang="en-US" sz="1100" dirty="0" smtClean="0"/>
          </a:p>
          <a:p>
            <a:r>
              <a:rPr lang="en-US" b="1" dirty="0" smtClean="0"/>
              <a:t>SEC</a:t>
            </a:r>
            <a:r>
              <a:rPr lang="en-US" dirty="0" smtClean="0"/>
              <a:t>:</a:t>
            </a:r>
            <a:endParaRPr lang="en-US" dirty="0"/>
          </a:p>
          <a:p>
            <a:pPr lvl="1"/>
            <a:r>
              <a:rPr lang="en-US" sz="1600" dirty="0" smtClean="0"/>
              <a:t>Jay Clayton resigns</a:t>
            </a:r>
          </a:p>
          <a:p>
            <a:pPr lvl="1"/>
            <a:r>
              <a:rPr lang="en-US" sz="1600" dirty="0" smtClean="0"/>
              <a:t>Pierce </a:t>
            </a:r>
            <a:r>
              <a:rPr lang="en-US" sz="1600" dirty="0"/>
              <a:t>term expires in 2025; Crenshaw’s term expires in 2024; </a:t>
            </a:r>
            <a:r>
              <a:rPr lang="en-US" sz="1600" dirty="0" err="1" smtClean="0"/>
              <a:t>Roisman’s</a:t>
            </a:r>
            <a:r>
              <a:rPr lang="en-US" sz="1600" dirty="0" smtClean="0"/>
              <a:t> </a:t>
            </a:r>
            <a:r>
              <a:rPr lang="en-US" sz="1600" dirty="0"/>
              <a:t>term expires 2023; Lee’s expires </a:t>
            </a:r>
            <a:r>
              <a:rPr lang="en-US" sz="1600" dirty="0" smtClean="0"/>
              <a:t>2022</a:t>
            </a:r>
          </a:p>
          <a:p>
            <a:pPr lvl="1"/>
            <a:endParaRPr lang="en-US" sz="1100" dirty="0"/>
          </a:p>
          <a:p>
            <a:pPr marL="257175" lvl="2" indent="-257175">
              <a:spcBef>
                <a:spcPts val="900"/>
              </a:spcBef>
            </a:pPr>
            <a:r>
              <a:rPr lang="en-US" sz="1800" b="1" dirty="0"/>
              <a:t>Fed</a:t>
            </a:r>
            <a:r>
              <a:rPr lang="en-US" sz="1800" dirty="0"/>
              <a:t>: </a:t>
            </a:r>
            <a:endParaRPr lang="en-US" sz="1800" dirty="0" smtClean="0"/>
          </a:p>
          <a:p>
            <a:pPr lvl="1"/>
            <a:r>
              <a:rPr lang="en-US" sz="1800" dirty="0" smtClean="0"/>
              <a:t>Jerome </a:t>
            </a:r>
            <a:r>
              <a:rPr lang="en-US" sz="1800" dirty="0"/>
              <a:t>Powell's term expires in Feb 2022 </a:t>
            </a:r>
            <a:endParaRPr lang="en-US" sz="1800" dirty="0" smtClean="0"/>
          </a:p>
          <a:p>
            <a:endParaRPr lang="en-US" dirty="0"/>
          </a:p>
          <a:p>
            <a:pPr marL="457200" lvl="1" indent="0">
              <a:buNone/>
            </a:pPr>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22</a:t>
            </a:fld>
            <a:endParaRPr lang="en-US"/>
          </a:p>
        </p:txBody>
      </p:sp>
    </p:spTree>
    <p:extLst>
      <p:ext uri="{BB962C8B-B14F-4D97-AF65-F5344CB8AC3E}">
        <p14:creationId xmlns:p14="http://schemas.microsoft.com/office/powerpoint/2010/main" val="65570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Regulatory Environment: Finance</a:t>
            </a:r>
            <a:endParaRPr lang="en-US" dirty="0"/>
          </a:p>
        </p:txBody>
      </p:sp>
      <p:sp>
        <p:nvSpPr>
          <p:cNvPr id="3" name="Content Placeholder 2"/>
          <p:cNvSpPr>
            <a:spLocks noGrp="1"/>
          </p:cNvSpPr>
          <p:nvPr>
            <p:ph idx="1"/>
          </p:nvPr>
        </p:nvSpPr>
        <p:spPr/>
        <p:txBody>
          <a:bodyPr>
            <a:normAutofit/>
          </a:bodyPr>
          <a:lstStyle/>
          <a:p>
            <a:r>
              <a:rPr lang="en-US" b="1" dirty="0" smtClean="0"/>
              <a:t>Tax:</a:t>
            </a:r>
          </a:p>
          <a:p>
            <a:pPr lvl="1"/>
            <a:r>
              <a:rPr lang="en-US" dirty="0" smtClean="0"/>
              <a:t>Corporate Rate increase to 23%-28%?</a:t>
            </a:r>
          </a:p>
          <a:p>
            <a:pPr lvl="1"/>
            <a:r>
              <a:rPr lang="en-US" dirty="0" smtClean="0"/>
              <a:t>1</a:t>
            </a:r>
            <a:r>
              <a:rPr lang="en-US" baseline="30000" dirty="0" smtClean="0"/>
              <a:t>st</a:t>
            </a:r>
            <a:r>
              <a:rPr lang="en-US" dirty="0" smtClean="0"/>
              <a:t> time home buyer tax credit ($</a:t>
            </a:r>
            <a:r>
              <a:rPr lang="en-US" dirty="0" err="1" smtClean="0"/>
              <a:t>15k</a:t>
            </a:r>
            <a:r>
              <a:rPr lang="en-US" dirty="0" smtClean="0"/>
              <a:t>)</a:t>
            </a:r>
          </a:p>
          <a:p>
            <a:pPr lvl="1"/>
            <a:endParaRPr lang="en-US" dirty="0" smtClean="0"/>
          </a:p>
          <a:p>
            <a:r>
              <a:rPr lang="en-US" b="1" dirty="0" smtClean="0"/>
              <a:t>Bank Stimulus</a:t>
            </a:r>
            <a:r>
              <a:rPr lang="en-US" dirty="0" smtClean="0"/>
              <a:t>:</a:t>
            </a:r>
          </a:p>
          <a:p>
            <a:pPr lvl="1"/>
            <a:r>
              <a:rPr lang="en-US" dirty="0" smtClean="0"/>
              <a:t>Federal program to move nonperforming </a:t>
            </a:r>
            <a:r>
              <a:rPr lang="en-US" dirty="0"/>
              <a:t>assets off the </a:t>
            </a:r>
            <a:r>
              <a:rPr lang="en-US" dirty="0" smtClean="0"/>
              <a:t>book- 2022-2023</a:t>
            </a:r>
          </a:p>
          <a:p>
            <a:pPr lvl="1"/>
            <a:r>
              <a:rPr lang="en-US" dirty="0" smtClean="0"/>
              <a:t>Money Market Mutual Fund help</a:t>
            </a:r>
            <a:br>
              <a:rPr lang="en-US" dirty="0" smtClean="0"/>
            </a:br>
            <a:endParaRPr lang="en-US" dirty="0" smtClean="0"/>
          </a:p>
          <a:p>
            <a:r>
              <a:rPr lang="en-US" b="1" dirty="0" smtClean="0"/>
              <a:t>Cannabis</a:t>
            </a:r>
          </a:p>
          <a:p>
            <a:pPr lvl="1"/>
            <a:r>
              <a:rPr lang="en-US" dirty="0" smtClean="0"/>
              <a:t>Banking, SAFE Act</a:t>
            </a:r>
          </a:p>
          <a:p>
            <a:endParaRPr lang="en-US" dirty="0" smtClean="0"/>
          </a:p>
          <a:p>
            <a:pPr lvl="1"/>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23</a:t>
            </a:fld>
            <a:endParaRPr lang="en-US"/>
          </a:p>
        </p:txBody>
      </p:sp>
    </p:spTree>
    <p:extLst>
      <p:ext uri="{BB962C8B-B14F-4D97-AF65-F5344CB8AC3E}">
        <p14:creationId xmlns:p14="http://schemas.microsoft.com/office/powerpoint/2010/main" val="169246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Regulatory Environment: Financial Services - Consumer Protection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CFPB</a:t>
            </a:r>
            <a:r>
              <a:rPr lang="en-US" b="1" dirty="0" smtClean="0"/>
              <a:t>:</a:t>
            </a:r>
          </a:p>
          <a:p>
            <a:pPr lvl="1"/>
            <a:r>
              <a:rPr lang="en-US" dirty="0" err="1" smtClean="0"/>
              <a:t>Rohit</a:t>
            </a:r>
            <a:r>
              <a:rPr lang="en-US" dirty="0" smtClean="0"/>
              <a:t> Chopra’s confirmation inevitable (Acting Director David </a:t>
            </a:r>
            <a:r>
              <a:rPr lang="en-US" dirty="0" err="1" smtClean="0"/>
              <a:t>Uejio</a:t>
            </a:r>
            <a:r>
              <a:rPr lang="en-US" dirty="0" smtClean="0"/>
              <a:t>)</a:t>
            </a:r>
          </a:p>
          <a:p>
            <a:pPr lvl="1"/>
            <a:r>
              <a:rPr lang="en-US" dirty="0" smtClean="0"/>
              <a:t>Pro-regulation – “Cordray 2.0”</a:t>
            </a:r>
          </a:p>
          <a:p>
            <a:pPr lvl="1"/>
            <a:r>
              <a:rPr lang="en-US" dirty="0" smtClean="0"/>
              <a:t>Robust enforcement and supervision</a:t>
            </a:r>
            <a:endParaRPr lang="en-US" dirty="0"/>
          </a:p>
          <a:p>
            <a:pPr lvl="1"/>
            <a:r>
              <a:rPr lang="en-US" dirty="0" smtClean="0"/>
              <a:t>Key focus</a:t>
            </a:r>
            <a:r>
              <a:rPr lang="en-US" dirty="0"/>
              <a:t>: </a:t>
            </a:r>
            <a:r>
              <a:rPr lang="en-US" dirty="0" smtClean="0"/>
              <a:t>COVID-19 (mortgage servicing, auto loans, credit reporting), fair lending, student lending, racial equity</a:t>
            </a:r>
            <a:endParaRPr lang="en-US" dirty="0"/>
          </a:p>
          <a:p>
            <a:pPr marL="457200" lvl="1" indent="0">
              <a:buNone/>
            </a:pPr>
            <a:endParaRPr lang="en-US" i="1" dirty="0"/>
          </a:p>
          <a:p>
            <a:r>
              <a:rPr lang="en-US" b="1" dirty="0" smtClean="0"/>
              <a:t>FTC</a:t>
            </a:r>
            <a:r>
              <a:rPr lang="en-US" dirty="0" smtClean="0"/>
              <a:t>:</a:t>
            </a:r>
            <a:endParaRPr lang="en-US" dirty="0"/>
          </a:p>
          <a:p>
            <a:pPr lvl="1"/>
            <a:r>
              <a:rPr lang="en-US" dirty="0" smtClean="0"/>
              <a:t>Out: Chopra, Joseph Simons </a:t>
            </a:r>
            <a:r>
              <a:rPr lang="en-US" sz="1600" dirty="0" smtClean="0"/>
              <a:t>(Acting Director Rebecca Kelly Slaughter)</a:t>
            </a:r>
          </a:p>
          <a:p>
            <a:pPr lvl="1"/>
            <a:r>
              <a:rPr lang="en-US" dirty="0" smtClean="0"/>
              <a:t>Section 13(b) monetary relief under review by SCOTUS: </a:t>
            </a:r>
            <a:r>
              <a:rPr lang="en-US" dirty="0" err="1" smtClean="0"/>
              <a:t>AMG</a:t>
            </a:r>
            <a:r>
              <a:rPr lang="en-US" dirty="0" smtClean="0"/>
              <a:t> </a:t>
            </a:r>
            <a:r>
              <a:rPr lang="en-US" dirty="0"/>
              <a:t>Capital Management, LLC v. Federal </a:t>
            </a:r>
            <a:r>
              <a:rPr lang="en-US" dirty="0" smtClean="0"/>
              <a:t>Trade Commission</a:t>
            </a:r>
          </a:p>
          <a:p>
            <a:pPr lvl="1"/>
            <a:r>
              <a:rPr lang="en-US" dirty="0" smtClean="0"/>
              <a:t>Key focus for financial services: </a:t>
            </a:r>
            <a:r>
              <a:rPr lang="en-US" dirty="0" err="1" smtClean="0"/>
              <a:t>UDAAP</a:t>
            </a:r>
            <a:r>
              <a:rPr lang="en-US" dirty="0" smtClean="0"/>
              <a:t>, use of data/targeting, </a:t>
            </a:r>
            <a:r>
              <a:rPr lang="en-US" dirty="0"/>
              <a:t>privacy, </a:t>
            </a:r>
            <a:r>
              <a:rPr lang="en-US" dirty="0" smtClean="0"/>
              <a:t>fair lending, debt collection</a:t>
            </a:r>
          </a:p>
          <a:p>
            <a:pPr lvl="1"/>
            <a:r>
              <a:rPr lang="en-US" dirty="0" smtClean="0"/>
              <a:t>Clear terms </a:t>
            </a:r>
            <a:r>
              <a:rPr lang="en-US" dirty="0"/>
              <a:t>and conditions in </a:t>
            </a:r>
            <a:r>
              <a:rPr lang="en-US" dirty="0" smtClean="0"/>
              <a:t>contracts – understandable by least sophisticated consumer</a:t>
            </a:r>
          </a:p>
          <a:p>
            <a:endParaRPr lang="en-US" sz="1800" dirty="0" smtClean="0"/>
          </a:p>
          <a:p>
            <a:r>
              <a:rPr lang="en-US" dirty="0"/>
              <a:t>*</a:t>
            </a:r>
            <a:r>
              <a:rPr lang="en-US" dirty="0" smtClean="0"/>
              <a:t>Critical to have a robust </a:t>
            </a:r>
            <a:r>
              <a:rPr lang="en-US" dirty="0"/>
              <a:t>compliance </a:t>
            </a:r>
            <a:r>
              <a:rPr lang="en-US" dirty="0" smtClean="0"/>
              <a:t>management system</a:t>
            </a:r>
            <a:endParaRPr lang="en-US" dirty="0"/>
          </a:p>
          <a:p>
            <a:endParaRPr lang="en-US" dirty="0" smtClean="0"/>
          </a:p>
          <a:p>
            <a:pPr lvl="1"/>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24</a:t>
            </a:fld>
            <a:endParaRPr lang="en-US"/>
          </a:p>
        </p:txBody>
      </p:sp>
    </p:spTree>
    <p:extLst>
      <p:ext uri="{BB962C8B-B14F-4D97-AF65-F5344CB8AC3E}">
        <p14:creationId xmlns:p14="http://schemas.microsoft.com/office/powerpoint/2010/main" val="71354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1112"/>
            <a:ext cx="7772400" cy="772059"/>
          </a:xfrm>
        </p:spPr>
        <p:txBody>
          <a:bodyPr>
            <a:normAutofit/>
          </a:bodyPr>
          <a:lstStyle/>
          <a:p>
            <a:r>
              <a:rPr lang="en-US" sz="4800" dirty="0" smtClean="0"/>
              <a:t>Privacy / Data Security</a:t>
            </a:r>
            <a:endParaRPr lang="en-US" sz="4800" dirty="0"/>
          </a:p>
        </p:txBody>
      </p:sp>
      <p:sp>
        <p:nvSpPr>
          <p:cNvPr id="3" name="Subtitle 2"/>
          <p:cNvSpPr>
            <a:spLocks noGrp="1"/>
          </p:cNvSpPr>
          <p:nvPr>
            <p:ph type="subTitle" idx="1"/>
          </p:nvPr>
        </p:nvSpPr>
        <p:spPr>
          <a:xfrm>
            <a:off x="685800" y="3722233"/>
            <a:ext cx="7772400" cy="561546"/>
          </a:xfrm>
        </p:spPr>
        <p:txBody>
          <a:bodyPr>
            <a:noAutofit/>
          </a:bodyPr>
          <a:lstStyle/>
          <a:p>
            <a:r>
              <a:rPr lang="en-US" sz="3600" dirty="0" smtClean="0"/>
              <a:t>Mark Francis</a:t>
            </a:r>
            <a:endParaRPr lang="en-US" sz="3600" dirty="0"/>
          </a:p>
        </p:txBody>
      </p:sp>
      <p:sp>
        <p:nvSpPr>
          <p:cNvPr id="4" name="Slide Number Placeholder 3"/>
          <p:cNvSpPr>
            <a:spLocks noGrp="1"/>
          </p:cNvSpPr>
          <p:nvPr>
            <p:ph type="sldNum" sz="quarter" idx="12"/>
          </p:nvPr>
        </p:nvSpPr>
        <p:spPr/>
        <p:txBody>
          <a:bodyPr/>
          <a:lstStyle/>
          <a:p>
            <a:fld id="{E6AB0CA8-27AE-4F82-A141-302F5F13940C}" type="slidenum">
              <a:rPr lang="en-US" smtClean="0"/>
              <a:t>25</a:t>
            </a:fld>
            <a:endParaRPr lang="en-US"/>
          </a:p>
        </p:txBody>
      </p:sp>
    </p:spTree>
    <p:extLst>
      <p:ext uri="{BB962C8B-B14F-4D97-AF65-F5344CB8AC3E}">
        <p14:creationId xmlns:p14="http://schemas.microsoft.com/office/powerpoint/2010/main" val="230336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54986" y="491316"/>
            <a:ext cx="7860364" cy="537473"/>
          </a:xfrm>
        </p:spPr>
        <p:txBody>
          <a:bodyPr>
            <a:normAutofit/>
          </a:bodyPr>
          <a:lstStyle/>
          <a:p>
            <a:r>
              <a:rPr lang="en-US" sz="2400" dirty="0"/>
              <a:t>Gramm-Leach-Bliley Act (</a:t>
            </a:r>
            <a:r>
              <a:rPr lang="en-US" sz="2400" dirty="0" err="1"/>
              <a:t>GLBA</a:t>
            </a:r>
            <a:r>
              <a:rPr lang="en-US" sz="2400" dirty="0"/>
              <a:t>): </a:t>
            </a:r>
            <a:r>
              <a:rPr lang="en-US" sz="2400" dirty="0" err="1" smtClean="0"/>
              <a:t>Regs</a:t>
            </a:r>
            <a:r>
              <a:rPr lang="en-US" sz="2400" dirty="0" smtClean="0"/>
              <a:t> &amp; Regulators</a:t>
            </a:r>
            <a:endParaRPr lang="en-US" sz="2400" dirty="0"/>
          </a:p>
        </p:txBody>
      </p:sp>
      <p:sp>
        <p:nvSpPr>
          <p:cNvPr id="4" name="Slide Number Placeholder 3"/>
          <p:cNvSpPr>
            <a:spLocks noGrp="1"/>
          </p:cNvSpPr>
          <p:nvPr>
            <p:ph type="sldNum" sz="quarter" idx="12"/>
          </p:nvPr>
        </p:nvSpPr>
        <p:spPr/>
        <p:txBody>
          <a:bodyPr/>
          <a:lstStyle/>
          <a:p>
            <a:pPr lvl="0"/>
            <a:fld id="{B021D91C-711F-4FDB-B76A-2701DC44BC53}" type="slidenum">
              <a:rPr lang="en-US" noProof="0" smtClean="0"/>
              <a:pPr lvl="0"/>
              <a:t>26</a:t>
            </a:fld>
            <a:endParaRPr lang="en-US" noProof="0" dirty="0"/>
          </a:p>
        </p:txBody>
      </p:sp>
      <p:grpSp>
        <p:nvGrpSpPr>
          <p:cNvPr id="6" name="Group 5"/>
          <p:cNvGrpSpPr/>
          <p:nvPr/>
        </p:nvGrpSpPr>
        <p:grpSpPr>
          <a:xfrm>
            <a:off x="289368" y="1147156"/>
            <a:ext cx="6535380" cy="5285878"/>
            <a:chOff x="818152" y="1074525"/>
            <a:chExt cx="6613886" cy="5680257"/>
          </a:xfrm>
        </p:grpSpPr>
        <p:sp>
          <p:nvSpPr>
            <p:cNvPr id="8" name="Freeform 7"/>
            <p:cNvSpPr/>
            <p:nvPr/>
          </p:nvSpPr>
          <p:spPr>
            <a:xfrm>
              <a:off x="5399539" y="5851105"/>
              <a:ext cx="338749" cy="645483"/>
            </a:xfrm>
            <a:custGeom>
              <a:avLst/>
              <a:gdLst>
                <a:gd name="connsiteX0" fmla="*/ 0 w 338749"/>
                <a:gd name="connsiteY0" fmla="*/ 0 h 645483"/>
                <a:gd name="connsiteX1" fmla="*/ 169374 w 338749"/>
                <a:gd name="connsiteY1" fmla="*/ 0 h 645483"/>
                <a:gd name="connsiteX2" fmla="*/ 169374 w 338749"/>
                <a:gd name="connsiteY2" fmla="*/ 645483 h 645483"/>
                <a:gd name="connsiteX3" fmla="*/ 338749 w 338749"/>
                <a:gd name="connsiteY3" fmla="*/ 645483 h 645483"/>
              </a:gdLst>
              <a:ahLst/>
              <a:cxnLst>
                <a:cxn ang="0">
                  <a:pos x="connsiteX0" y="connsiteY0"/>
                </a:cxn>
                <a:cxn ang="0">
                  <a:pos x="connsiteX1" y="connsiteY1"/>
                </a:cxn>
                <a:cxn ang="0">
                  <a:pos x="connsiteX2" y="connsiteY2"/>
                </a:cxn>
                <a:cxn ang="0">
                  <a:pos x="connsiteX3" y="connsiteY3"/>
                </a:cxn>
              </a:cxnLst>
              <a:rect l="l" t="t" r="r" b="b"/>
              <a:pathLst>
                <a:path w="338749" h="645483">
                  <a:moveTo>
                    <a:pt x="0" y="0"/>
                  </a:moveTo>
                  <a:lnTo>
                    <a:pt x="169374" y="0"/>
                  </a:lnTo>
                  <a:lnTo>
                    <a:pt x="169374" y="645483"/>
                  </a:lnTo>
                  <a:lnTo>
                    <a:pt x="338749" y="645483"/>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spcFirstLastPara="0" vert="horz" wrap="square" lIns="122888" tIns="228388" rIns="122888" bIns="228389" numCol="1" spcCol="1270" anchor="ctr" anchorCtr="0">
              <a:noAutofit/>
            </a:bodyPr>
            <a:lstStyle/>
            <a:p>
              <a:pPr algn="ctr" defTabSz="166688">
                <a:lnSpc>
                  <a:spcPct val="90000"/>
                </a:lnSpc>
                <a:spcBef>
                  <a:spcPct val="0"/>
                </a:spcBef>
                <a:spcAft>
                  <a:spcPct val="35000"/>
                </a:spcAft>
              </a:pPr>
              <a:endParaRPr lang="en-US" sz="375"/>
            </a:p>
          </p:txBody>
        </p:sp>
        <p:sp>
          <p:nvSpPr>
            <p:cNvPr id="10" name="Freeform 9"/>
            <p:cNvSpPr/>
            <p:nvPr/>
          </p:nvSpPr>
          <p:spPr>
            <a:xfrm>
              <a:off x="5399539" y="5805385"/>
              <a:ext cx="338749" cy="91440"/>
            </a:xfrm>
            <a:custGeom>
              <a:avLst/>
              <a:gdLst>
                <a:gd name="connsiteX0" fmla="*/ 0 w 338749"/>
                <a:gd name="connsiteY0" fmla="*/ 45720 h 91440"/>
                <a:gd name="connsiteX1" fmla="*/ 338749 w 338749"/>
                <a:gd name="connsiteY1" fmla="*/ 45720 h 91440"/>
              </a:gdLst>
              <a:ahLst/>
              <a:cxnLst>
                <a:cxn ang="0">
                  <a:pos x="connsiteX0" y="connsiteY0"/>
                </a:cxn>
                <a:cxn ang="0">
                  <a:pos x="connsiteX1" y="connsiteY1"/>
                </a:cxn>
              </a:cxnLst>
              <a:rect l="l" t="t" r="r" b="b"/>
              <a:pathLst>
                <a:path w="338749" h="91440">
                  <a:moveTo>
                    <a:pt x="0" y="45720"/>
                  </a:moveTo>
                  <a:lnTo>
                    <a:pt x="338749" y="4572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spcFirstLastPara="0" vert="horz" wrap="square" lIns="130205" tIns="27938" rIns="130205" bIns="27939" numCol="1" spcCol="1270" anchor="ctr" anchorCtr="0">
              <a:noAutofit/>
            </a:bodyPr>
            <a:lstStyle/>
            <a:p>
              <a:pPr algn="ctr" defTabSz="166688">
                <a:lnSpc>
                  <a:spcPct val="90000"/>
                </a:lnSpc>
                <a:spcBef>
                  <a:spcPct val="0"/>
                </a:spcBef>
                <a:spcAft>
                  <a:spcPct val="35000"/>
                </a:spcAft>
              </a:pPr>
              <a:endParaRPr lang="en-US" sz="375"/>
            </a:p>
          </p:txBody>
        </p:sp>
        <p:sp>
          <p:nvSpPr>
            <p:cNvPr id="11" name="Freeform 10"/>
            <p:cNvSpPr/>
            <p:nvPr/>
          </p:nvSpPr>
          <p:spPr>
            <a:xfrm>
              <a:off x="5399539" y="5205621"/>
              <a:ext cx="338749" cy="645483"/>
            </a:xfrm>
            <a:custGeom>
              <a:avLst/>
              <a:gdLst>
                <a:gd name="connsiteX0" fmla="*/ 0 w 338749"/>
                <a:gd name="connsiteY0" fmla="*/ 645483 h 645483"/>
                <a:gd name="connsiteX1" fmla="*/ 169374 w 338749"/>
                <a:gd name="connsiteY1" fmla="*/ 645483 h 645483"/>
                <a:gd name="connsiteX2" fmla="*/ 169374 w 338749"/>
                <a:gd name="connsiteY2" fmla="*/ 0 h 645483"/>
                <a:gd name="connsiteX3" fmla="*/ 338749 w 338749"/>
                <a:gd name="connsiteY3" fmla="*/ 0 h 645483"/>
              </a:gdLst>
              <a:ahLst/>
              <a:cxnLst>
                <a:cxn ang="0">
                  <a:pos x="connsiteX0" y="connsiteY0"/>
                </a:cxn>
                <a:cxn ang="0">
                  <a:pos x="connsiteX1" y="connsiteY1"/>
                </a:cxn>
                <a:cxn ang="0">
                  <a:pos x="connsiteX2" y="connsiteY2"/>
                </a:cxn>
                <a:cxn ang="0">
                  <a:pos x="connsiteX3" y="connsiteY3"/>
                </a:cxn>
              </a:cxnLst>
              <a:rect l="l" t="t" r="r" b="b"/>
              <a:pathLst>
                <a:path w="338749" h="645483">
                  <a:moveTo>
                    <a:pt x="0" y="645483"/>
                  </a:moveTo>
                  <a:lnTo>
                    <a:pt x="169374" y="645483"/>
                  </a:lnTo>
                  <a:lnTo>
                    <a:pt x="169374" y="0"/>
                  </a:lnTo>
                  <a:lnTo>
                    <a:pt x="338749" y="0"/>
                  </a:lnTo>
                </a:path>
              </a:pathLst>
            </a:custGeom>
            <a:noFill/>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txBody>
            <a:bodyPr spcFirstLastPara="0" vert="horz" wrap="square" lIns="122888" tIns="228389" rIns="122888" bIns="228388" numCol="1" spcCol="1270" anchor="ctr" anchorCtr="0">
              <a:noAutofit/>
            </a:bodyPr>
            <a:lstStyle/>
            <a:p>
              <a:pPr algn="ctr" defTabSz="166688">
                <a:lnSpc>
                  <a:spcPct val="90000"/>
                </a:lnSpc>
                <a:spcBef>
                  <a:spcPct val="0"/>
                </a:spcBef>
                <a:spcAft>
                  <a:spcPct val="35000"/>
                </a:spcAft>
              </a:pPr>
              <a:endParaRPr lang="en-US" sz="375"/>
            </a:p>
          </p:txBody>
        </p:sp>
        <p:sp>
          <p:nvSpPr>
            <p:cNvPr id="12" name="Freeform 11"/>
            <p:cNvSpPr/>
            <p:nvPr/>
          </p:nvSpPr>
          <p:spPr>
            <a:xfrm>
              <a:off x="3367039" y="5805385"/>
              <a:ext cx="338749" cy="91440"/>
            </a:xfrm>
            <a:custGeom>
              <a:avLst/>
              <a:gdLst>
                <a:gd name="connsiteX0" fmla="*/ 0 w 338749"/>
                <a:gd name="connsiteY0" fmla="*/ 45720 h 91440"/>
                <a:gd name="connsiteX1" fmla="*/ 338749 w 338749"/>
                <a:gd name="connsiteY1" fmla="*/ 45720 h 91440"/>
              </a:gdLst>
              <a:ahLst/>
              <a:cxnLst>
                <a:cxn ang="0">
                  <a:pos x="connsiteX0" y="connsiteY0"/>
                </a:cxn>
                <a:cxn ang="0">
                  <a:pos x="connsiteX1" y="connsiteY1"/>
                </a:cxn>
              </a:cxnLst>
              <a:rect l="l" t="t" r="r" b="b"/>
              <a:pathLst>
                <a:path w="338749" h="91440">
                  <a:moveTo>
                    <a:pt x="0" y="45720"/>
                  </a:moveTo>
                  <a:lnTo>
                    <a:pt x="338749" y="4572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30205" tIns="27938" rIns="130204" bIns="27939" numCol="1" spcCol="1270" anchor="ctr" anchorCtr="0">
              <a:noAutofit/>
            </a:bodyPr>
            <a:lstStyle/>
            <a:p>
              <a:pPr algn="ctr" defTabSz="166688">
                <a:lnSpc>
                  <a:spcPct val="90000"/>
                </a:lnSpc>
                <a:spcBef>
                  <a:spcPct val="0"/>
                </a:spcBef>
                <a:spcAft>
                  <a:spcPct val="35000"/>
                </a:spcAft>
              </a:pPr>
              <a:endParaRPr lang="en-US" sz="375"/>
            </a:p>
          </p:txBody>
        </p:sp>
        <p:sp>
          <p:nvSpPr>
            <p:cNvPr id="13" name="Freeform 12"/>
            <p:cNvSpPr/>
            <p:nvPr/>
          </p:nvSpPr>
          <p:spPr>
            <a:xfrm>
              <a:off x="1334540" y="3914654"/>
              <a:ext cx="338749" cy="1936451"/>
            </a:xfrm>
            <a:custGeom>
              <a:avLst/>
              <a:gdLst>
                <a:gd name="connsiteX0" fmla="*/ 0 w 338749"/>
                <a:gd name="connsiteY0" fmla="*/ 0 h 1936451"/>
                <a:gd name="connsiteX1" fmla="*/ 169374 w 338749"/>
                <a:gd name="connsiteY1" fmla="*/ 0 h 1936451"/>
                <a:gd name="connsiteX2" fmla="*/ 169374 w 338749"/>
                <a:gd name="connsiteY2" fmla="*/ 1936451 h 1936451"/>
                <a:gd name="connsiteX3" fmla="*/ 338749 w 338749"/>
                <a:gd name="connsiteY3" fmla="*/ 1936451 h 1936451"/>
              </a:gdLst>
              <a:ahLst/>
              <a:cxnLst>
                <a:cxn ang="0">
                  <a:pos x="connsiteX0" y="connsiteY0"/>
                </a:cxn>
                <a:cxn ang="0">
                  <a:pos x="connsiteX1" y="connsiteY1"/>
                </a:cxn>
                <a:cxn ang="0">
                  <a:pos x="connsiteX2" y="connsiteY2"/>
                </a:cxn>
                <a:cxn ang="0">
                  <a:pos x="connsiteX3" y="connsiteY3"/>
                </a:cxn>
              </a:cxnLst>
              <a:rect l="l" t="t" r="r" b="b"/>
              <a:pathLst>
                <a:path w="338749" h="1936451">
                  <a:moveTo>
                    <a:pt x="0" y="0"/>
                  </a:moveTo>
                  <a:lnTo>
                    <a:pt x="169374" y="0"/>
                  </a:lnTo>
                  <a:lnTo>
                    <a:pt x="169374" y="1936451"/>
                  </a:lnTo>
                  <a:lnTo>
                    <a:pt x="338749" y="193645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99697" tIns="689309" rIns="99696" bIns="689310" numCol="1" spcCol="1270" anchor="ctr" anchorCtr="0">
              <a:noAutofit/>
            </a:bodyPr>
            <a:lstStyle/>
            <a:p>
              <a:pPr algn="ctr" defTabSz="233363">
                <a:lnSpc>
                  <a:spcPct val="90000"/>
                </a:lnSpc>
                <a:spcBef>
                  <a:spcPct val="0"/>
                </a:spcBef>
                <a:spcAft>
                  <a:spcPct val="35000"/>
                </a:spcAft>
              </a:pPr>
              <a:endParaRPr lang="en-US" sz="525"/>
            </a:p>
          </p:txBody>
        </p:sp>
        <p:sp>
          <p:nvSpPr>
            <p:cNvPr id="14" name="Freeform 13"/>
            <p:cNvSpPr/>
            <p:nvPr/>
          </p:nvSpPr>
          <p:spPr>
            <a:xfrm>
              <a:off x="3367039" y="3914654"/>
              <a:ext cx="338749" cy="645483"/>
            </a:xfrm>
            <a:custGeom>
              <a:avLst/>
              <a:gdLst>
                <a:gd name="connsiteX0" fmla="*/ 0 w 338749"/>
                <a:gd name="connsiteY0" fmla="*/ 0 h 645483"/>
                <a:gd name="connsiteX1" fmla="*/ 169374 w 338749"/>
                <a:gd name="connsiteY1" fmla="*/ 0 h 645483"/>
                <a:gd name="connsiteX2" fmla="*/ 169374 w 338749"/>
                <a:gd name="connsiteY2" fmla="*/ 645483 h 645483"/>
                <a:gd name="connsiteX3" fmla="*/ 338749 w 338749"/>
                <a:gd name="connsiteY3" fmla="*/ 645483 h 645483"/>
              </a:gdLst>
              <a:ahLst/>
              <a:cxnLst>
                <a:cxn ang="0">
                  <a:pos x="connsiteX0" y="connsiteY0"/>
                </a:cxn>
                <a:cxn ang="0">
                  <a:pos x="connsiteX1" y="connsiteY1"/>
                </a:cxn>
                <a:cxn ang="0">
                  <a:pos x="connsiteX2" y="connsiteY2"/>
                </a:cxn>
                <a:cxn ang="0">
                  <a:pos x="connsiteX3" y="connsiteY3"/>
                </a:cxn>
              </a:cxnLst>
              <a:rect l="l" t="t" r="r" b="b"/>
              <a:pathLst>
                <a:path w="338749" h="645483">
                  <a:moveTo>
                    <a:pt x="0" y="0"/>
                  </a:moveTo>
                  <a:lnTo>
                    <a:pt x="169374" y="0"/>
                  </a:lnTo>
                  <a:lnTo>
                    <a:pt x="169374" y="645483"/>
                  </a:lnTo>
                  <a:lnTo>
                    <a:pt x="338749" y="645483"/>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22888" tIns="228388" rIns="122888" bIns="228389" numCol="1" spcCol="1270" anchor="ctr" anchorCtr="0">
              <a:noAutofit/>
            </a:bodyPr>
            <a:lstStyle/>
            <a:p>
              <a:pPr algn="ctr" defTabSz="166688">
                <a:lnSpc>
                  <a:spcPct val="90000"/>
                </a:lnSpc>
                <a:spcBef>
                  <a:spcPct val="0"/>
                </a:spcBef>
                <a:spcAft>
                  <a:spcPct val="35000"/>
                </a:spcAft>
              </a:pPr>
              <a:endParaRPr lang="en-US" sz="375"/>
            </a:p>
          </p:txBody>
        </p:sp>
        <p:sp>
          <p:nvSpPr>
            <p:cNvPr id="15" name="Freeform 14"/>
            <p:cNvSpPr/>
            <p:nvPr/>
          </p:nvSpPr>
          <p:spPr>
            <a:xfrm>
              <a:off x="3367039" y="3868934"/>
              <a:ext cx="338749" cy="91440"/>
            </a:xfrm>
            <a:custGeom>
              <a:avLst/>
              <a:gdLst>
                <a:gd name="connsiteX0" fmla="*/ 0 w 338749"/>
                <a:gd name="connsiteY0" fmla="*/ 45720 h 91440"/>
                <a:gd name="connsiteX1" fmla="*/ 338749 w 338749"/>
                <a:gd name="connsiteY1" fmla="*/ 45720 h 91440"/>
              </a:gdLst>
              <a:ahLst/>
              <a:cxnLst>
                <a:cxn ang="0">
                  <a:pos x="connsiteX0" y="connsiteY0"/>
                </a:cxn>
                <a:cxn ang="0">
                  <a:pos x="connsiteX1" y="connsiteY1"/>
                </a:cxn>
              </a:cxnLst>
              <a:rect l="l" t="t" r="r" b="b"/>
              <a:pathLst>
                <a:path w="338749" h="91440">
                  <a:moveTo>
                    <a:pt x="0" y="45720"/>
                  </a:moveTo>
                  <a:lnTo>
                    <a:pt x="338749" y="4572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30205" tIns="27938" rIns="130204" bIns="27939" numCol="1" spcCol="1270" anchor="ctr" anchorCtr="0">
              <a:noAutofit/>
            </a:bodyPr>
            <a:lstStyle/>
            <a:p>
              <a:pPr algn="ctr" defTabSz="166688">
                <a:lnSpc>
                  <a:spcPct val="90000"/>
                </a:lnSpc>
                <a:spcBef>
                  <a:spcPct val="0"/>
                </a:spcBef>
                <a:spcAft>
                  <a:spcPct val="35000"/>
                </a:spcAft>
              </a:pPr>
              <a:endParaRPr lang="en-US" sz="375"/>
            </a:p>
          </p:txBody>
        </p:sp>
        <p:sp>
          <p:nvSpPr>
            <p:cNvPr id="16" name="Freeform 15"/>
            <p:cNvSpPr/>
            <p:nvPr/>
          </p:nvSpPr>
          <p:spPr>
            <a:xfrm>
              <a:off x="3367039" y="3269170"/>
              <a:ext cx="338749" cy="645483"/>
            </a:xfrm>
            <a:custGeom>
              <a:avLst/>
              <a:gdLst>
                <a:gd name="connsiteX0" fmla="*/ 0 w 338749"/>
                <a:gd name="connsiteY0" fmla="*/ 645483 h 645483"/>
                <a:gd name="connsiteX1" fmla="*/ 169374 w 338749"/>
                <a:gd name="connsiteY1" fmla="*/ 645483 h 645483"/>
                <a:gd name="connsiteX2" fmla="*/ 169374 w 338749"/>
                <a:gd name="connsiteY2" fmla="*/ 0 h 645483"/>
                <a:gd name="connsiteX3" fmla="*/ 338749 w 338749"/>
                <a:gd name="connsiteY3" fmla="*/ 0 h 645483"/>
              </a:gdLst>
              <a:ahLst/>
              <a:cxnLst>
                <a:cxn ang="0">
                  <a:pos x="connsiteX0" y="connsiteY0"/>
                </a:cxn>
                <a:cxn ang="0">
                  <a:pos x="connsiteX1" y="connsiteY1"/>
                </a:cxn>
                <a:cxn ang="0">
                  <a:pos x="connsiteX2" y="connsiteY2"/>
                </a:cxn>
                <a:cxn ang="0">
                  <a:pos x="connsiteX3" y="connsiteY3"/>
                </a:cxn>
              </a:cxnLst>
              <a:rect l="l" t="t" r="r" b="b"/>
              <a:pathLst>
                <a:path w="338749" h="645483">
                  <a:moveTo>
                    <a:pt x="0" y="645483"/>
                  </a:moveTo>
                  <a:lnTo>
                    <a:pt x="169374" y="645483"/>
                  </a:lnTo>
                  <a:lnTo>
                    <a:pt x="169374" y="0"/>
                  </a:lnTo>
                  <a:lnTo>
                    <a:pt x="338749" y="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22888" tIns="228388" rIns="122888" bIns="228389" numCol="1" spcCol="1270" anchor="ctr" anchorCtr="0">
              <a:noAutofit/>
            </a:bodyPr>
            <a:lstStyle/>
            <a:p>
              <a:pPr algn="ctr" defTabSz="166688">
                <a:lnSpc>
                  <a:spcPct val="90000"/>
                </a:lnSpc>
                <a:spcBef>
                  <a:spcPct val="0"/>
                </a:spcBef>
                <a:spcAft>
                  <a:spcPct val="35000"/>
                </a:spcAft>
              </a:pPr>
              <a:endParaRPr lang="en-US" sz="375"/>
            </a:p>
          </p:txBody>
        </p:sp>
        <p:sp>
          <p:nvSpPr>
            <p:cNvPr id="17" name="Freeform 16"/>
            <p:cNvSpPr/>
            <p:nvPr/>
          </p:nvSpPr>
          <p:spPr>
            <a:xfrm>
              <a:off x="1334540" y="3868934"/>
              <a:ext cx="338749" cy="91440"/>
            </a:xfrm>
            <a:custGeom>
              <a:avLst/>
              <a:gdLst>
                <a:gd name="connsiteX0" fmla="*/ 0 w 338749"/>
                <a:gd name="connsiteY0" fmla="*/ 45720 h 91440"/>
                <a:gd name="connsiteX1" fmla="*/ 338749 w 338749"/>
                <a:gd name="connsiteY1" fmla="*/ 45720 h 91440"/>
              </a:gdLst>
              <a:ahLst/>
              <a:cxnLst>
                <a:cxn ang="0">
                  <a:pos x="connsiteX0" y="connsiteY0"/>
                </a:cxn>
                <a:cxn ang="0">
                  <a:pos x="connsiteX1" y="connsiteY1"/>
                </a:cxn>
              </a:cxnLst>
              <a:rect l="l" t="t" r="r" b="b"/>
              <a:pathLst>
                <a:path w="338749" h="91440">
                  <a:moveTo>
                    <a:pt x="0" y="45720"/>
                  </a:moveTo>
                  <a:lnTo>
                    <a:pt x="338749" y="4572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30205" tIns="27938" rIns="130205" bIns="27939" numCol="1" spcCol="1270" anchor="ctr" anchorCtr="0">
              <a:noAutofit/>
            </a:bodyPr>
            <a:lstStyle/>
            <a:p>
              <a:pPr algn="ctr" defTabSz="166688">
                <a:lnSpc>
                  <a:spcPct val="90000"/>
                </a:lnSpc>
                <a:spcBef>
                  <a:spcPct val="0"/>
                </a:spcBef>
                <a:spcAft>
                  <a:spcPct val="35000"/>
                </a:spcAft>
              </a:pPr>
              <a:endParaRPr lang="en-US" sz="375"/>
            </a:p>
          </p:txBody>
        </p:sp>
        <p:sp>
          <p:nvSpPr>
            <p:cNvPr id="18" name="Freeform 17"/>
            <p:cNvSpPr/>
            <p:nvPr/>
          </p:nvSpPr>
          <p:spPr>
            <a:xfrm>
              <a:off x="3367039" y="1978202"/>
              <a:ext cx="338749" cy="645483"/>
            </a:xfrm>
            <a:custGeom>
              <a:avLst/>
              <a:gdLst>
                <a:gd name="connsiteX0" fmla="*/ 0 w 338749"/>
                <a:gd name="connsiteY0" fmla="*/ 0 h 645483"/>
                <a:gd name="connsiteX1" fmla="*/ 169374 w 338749"/>
                <a:gd name="connsiteY1" fmla="*/ 0 h 645483"/>
                <a:gd name="connsiteX2" fmla="*/ 169374 w 338749"/>
                <a:gd name="connsiteY2" fmla="*/ 645483 h 645483"/>
                <a:gd name="connsiteX3" fmla="*/ 338749 w 338749"/>
                <a:gd name="connsiteY3" fmla="*/ 645483 h 645483"/>
              </a:gdLst>
              <a:ahLst/>
              <a:cxnLst>
                <a:cxn ang="0">
                  <a:pos x="connsiteX0" y="connsiteY0"/>
                </a:cxn>
                <a:cxn ang="0">
                  <a:pos x="connsiteX1" y="connsiteY1"/>
                </a:cxn>
                <a:cxn ang="0">
                  <a:pos x="connsiteX2" y="connsiteY2"/>
                </a:cxn>
                <a:cxn ang="0">
                  <a:pos x="connsiteX3" y="connsiteY3"/>
                </a:cxn>
              </a:cxnLst>
              <a:rect l="l" t="t" r="r" b="b"/>
              <a:pathLst>
                <a:path w="338749" h="645483">
                  <a:moveTo>
                    <a:pt x="0" y="0"/>
                  </a:moveTo>
                  <a:lnTo>
                    <a:pt x="169374" y="0"/>
                  </a:lnTo>
                  <a:lnTo>
                    <a:pt x="169374" y="645483"/>
                  </a:lnTo>
                  <a:lnTo>
                    <a:pt x="338749" y="645483"/>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22888" tIns="228389" rIns="122888" bIns="228388" numCol="1" spcCol="1270" anchor="ctr" anchorCtr="0">
              <a:noAutofit/>
            </a:bodyPr>
            <a:lstStyle/>
            <a:p>
              <a:pPr algn="ctr" defTabSz="166688">
                <a:lnSpc>
                  <a:spcPct val="90000"/>
                </a:lnSpc>
                <a:spcBef>
                  <a:spcPct val="0"/>
                </a:spcBef>
                <a:spcAft>
                  <a:spcPct val="35000"/>
                </a:spcAft>
              </a:pPr>
              <a:endParaRPr lang="en-US" sz="375"/>
            </a:p>
          </p:txBody>
        </p:sp>
        <p:sp>
          <p:nvSpPr>
            <p:cNvPr id="19" name="Freeform 18"/>
            <p:cNvSpPr/>
            <p:nvPr/>
          </p:nvSpPr>
          <p:spPr>
            <a:xfrm>
              <a:off x="3367039" y="1932482"/>
              <a:ext cx="338749" cy="91440"/>
            </a:xfrm>
            <a:custGeom>
              <a:avLst/>
              <a:gdLst>
                <a:gd name="connsiteX0" fmla="*/ 0 w 338749"/>
                <a:gd name="connsiteY0" fmla="*/ 45720 h 91440"/>
                <a:gd name="connsiteX1" fmla="*/ 338749 w 338749"/>
                <a:gd name="connsiteY1" fmla="*/ 45720 h 91440"/>
              </a:gdLst>
              <a:ahLst/>
              <a:cxnLst>
                <a:cxn ang="0">
                  <a:pos x="connsiteX0" y="connsiteY0"/>
                </a:cxn>
                <a:cxn ang="0">
                  <a:pos x="connsiteX1" y="connsiteY1"/>
                </a:cxn>
              </a:cxnLst>
              <a:rect l="l" t="t" r="r" b="b"/>
              <a:pathLst>
                <a:path w="338749" h="91440">
                  <a:moveTo>
                    <a:pt x="0" y="45720"/>
                  </a:moveTo>
                  <a:lnTo>
                    <a:pt x="338749" y="4572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30205" tIns="27938" rIns="130204" bIns="27939" numCol="1" spcCol="1270" anchor="ctr" anchorCtr="0">
              <a:noAutofit/>
            </a:bodyPr>
            <a:lstStyle/>
            <a:p>
              <a:pPr algn="ctr" defTabSz="166688">
                <a:lnSpc>
                  <a:spcPct val="90000"/>
                </a:lnSpc>
                <a:spcBef>
                  <a:spcPct val="0"/>
                </a:spcBef>
                <a:spcAft>
                  <a:spcPct val="35000"/>
                </a:spcAft>
              </a:pPr>
              <a:endParaRPr lang="en-US" sz="375"/>
            </a:p>
          </p:txBody>
        </p:sp>
        <p:sp>
          <p:nvSpPr>
            <p:cNvPr id="20" name="Freeform 19"/>
            <p:cNvSpPr/>
            <p:nvPr/>
          </p:nvSpPr>
          <p:spPr>
            <a:xfrm>
              <a:off x="3367039" y="1332718"/>
              <a:ext cx="338749" cy="645483"/>
            </a:xfrm>
            <a:custGeom>
              <a:avLst/>
              <a:gdLst>
                <a:gd name="connsiteX0" fmla="*/ 0 w 338749"/>
                <a:gd name="connsiteY0" fmla="*/ 645483 h 645483"/>
                <a:gd name="connsiteX1" fmla="*/ 169374 w 338749"/>
                <a:gd name="connsiteY1" fmla="*/ 645483 h 645483"/>
                <a:gd name="connsiteX2" fmla="*/ 169374 w 338749"/>
                <a:gd name="connsiteY2" fmla="*/ 0 h 645483"/>
                <a:gd name="connsiteX3" fmla="*/ 338749 w 338749"/>
                <a:gd name="connsiteY3" fmla="*/ 0 h 645483"/>
              </a:gdLst>
              <a:ahLst/>
              <a:cxnLst>
                <a:cxn ang="0">
                  <a:pos x="connsiteX0" y="connsiteY0"/>
                </a:cxn>
                <a:cxn ang="0">
                  <a:pos x="connsiteX1" y="connsiteY1"/>
                </a:cxn>
                <a:cxn ang="0">
                  <a:pos x="connsiteX2" y="connsiteY2"/>
                </a:cxn>
                <a:cxn ang="0">
                  <a:pos x="connsiteX3" y="connsiteY3"/>
                </a:cxn>
              </a:cxnLst>
              <a:rect l="l" t="t" r="r" b="b"/>
              <a:pathLst>
                <a:path w="338749" h="645483">
                  <a:moveTo>
                    <a:pt x="0" y="645483"/>
                  </a:moveTo>
                  <a:lnTo>
                    <a:pt x="169374" y="645483"/>
                  </a:lnTo>
                  <a:lnTo>
                    <a:pt x="169374" y="0"/>
                  </a:lnTo>
                  <a:lnTo>
                    <a:pt x="338749" y="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122888" tIns="228389" rIns="122888" bIns="228388" numCol="1" spcCol="1270" anchor="ctr" anchorCtr="0">
              <a:noAutofit/>
            </a:bodyPr>
            <a:lstStyle/>
            <a:p>
              <a:pPr algn="ctr" defTabSz="166688">
                <a:lnSpc>
                  <a:spcPct val="90000"/>
                </a:lnSpc>
                <a:spcBef>
                  <a:spcPct val="0"/>
                </a:spcBef>
                <a:spcAft>
                  <a:spcPct val="35000"/>
                </a:spcAft>
              </a:pPr>
              <a:endParaRPr lang="en-US" sz="375"/>
            </a:p>
          </p:txBody>
        </p:sp>
        <p:sp>
          <p:nvSpPr>
            <p:cNvPr id="21" name="Freeform 20"/>
            <p:cNvSpPr/>
            <p:nvPr/>
          </p:nvSpPr>
          <p:spPr>
            <a:xfrm>
              <a:off x="1334540" y="1978202"/>
              <a:ext cx="338749" cy="1936451"/>
            </a:xfrm>
            <a:custGeom>
              <a:avLst/>
              <a:gdLst>
                <a:gd name="connsiteX0" fmla="*/ 0 w 338749"/>
                <a:gd name="connsiteY0" fmla="*/ 1936451 h 1936451"/>
                <a:gd name="connsiteX1" fmla="*/ 169374 w 338749"/>
                <a:gd name="connsiteY1" fmla="*/ 1936451 h 1936451"/>
                <a:gd name="connsiteX2" fmla="*/ 169374 w 338749"/>
                <a:gd name="connsiteY2" fmla="*/ 0 h 1936451"/>
                <a:gd name="connsiteX3" fmla="*/ 338749 w 338749"/>
                <a:gd name="connsiteY3" fmla="*/ 0 h 1936451"/>
              </a:gdLst>
              <a:ahLst/>
              <a:cxnLst>
                <a:cxn ang="0">
                  <a:pos x="connsiteX0" y="connsiteY0"/>
                </a:cxn>
                <a:cxn ang="0">
                  <a:pos x="connsiteX1" y="connsiteY1"/>
                </a:cxn>
                <a:cxn ang="0">
                  <a:pos x="connsiteX2" y="connsiteY2"/>
                </a:cxn>
                <a:cxn ang="0">
                  <a:pos x="connsiteX3" y="connsiteY3"/>
                </a:cxn>
              </a:cxnLst>
              <a:rect l="l" t="t" r="r" b="b"/>
              <a:pathLst>
                <a:path w="338749" h="1936451">
                  <a:moveTo>
                    <a:pt x="0" y="1936451"/>
                  </a:moveTo>
                  <a:lnTo>
                    <a:pt x="169374" y="1936451"/>
                  </a:lnTo>
                  <a:lnTo>
                    <a:pt x="169374" y="0"/>
                  </a:lnTo>
                  <a:lnTo>
                    <a:pt x="338749" y="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99697" tIns="689309" rIns="99696" bIns="689310" numCol="1" spcCol="1270" anchor="ctr" anchorCtr="0">
              <a:noAutofit/>
            </a:bodyPr>
            <a:lstStyle/>
            <a:p>
              <a:pPr algn="ctr" defTabSz="233363">
                <a:lnSpc>
                  <a:spcPct val="90000"/>
                </a:lnSpc>
                <a:spcBef>
                  <a:spcPct val="0"/>
                </a:spcBef>
                <a:spcAft>
                  <a:spcPct val="35000"/>
                </a:spcAft>
              </a:pPr>
              <a:endParaRPr lang="en-US" sz="525"/>
            </a:p>
          </p:txBody>
        </p:sp>
        <p:sp>
          <p:nvSpPr>
            <p:cNvPr id="22" name="Freeform 21"/>
            <p:cNvSpPr/>
            <p:nvPr/>
          </p:nvSpPr>
          <p:spPr>
            <a:xfrm rot="16200000">
              <a:off x="-282567" y="3656460"/>
              <a:ext cx="2717826" cy="516387"/>
            </a:xfrm>
            <a:custGeom>
              <a:avLst/>
              <a:gdLst>
                <a:gd name="connsiteX0" fmla="*/ 0 w 2717826"/>
                <a:gd name="connsiteY0" fmla="*/ 0 h 516387"/>
                <a:gd name="connsiteX1" fmla="*/ 2717826 w 2717826"/>
                <a:gd name="connsiteY1" fmla="*/ 0 h 516387"/>
                <a:gd name="connsiteX2" fmla="*/ 2717826 w 2717826"/>
                <a:gd name="connsiteY2" fmla="*/ 516387 h 516387"/>
                <a:gd name="connsiteX3" fmla="*/ 0 w 2717826"/>
                <a:gd name="connsiteY3" fmla="*/ 516387 h 516387"/>
                <a:gd name="connsiteX4" fmla="*/ 0 w 2717826"/>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26" h="516387">
                  <a:moveTo>
                    <a:pt x="0" y="0"/>
                  </a:moveTo>
                  <a:lnTo>
                    <a:pt x="2717826" y="0"/>
                  </a:lnTo>
                  <a:lnTo>
                    <a:pt x="2717826" y="516387"/>
                  </a:lnTo>
                  <a:lnTo>
                    <a:pt x="0" y="51638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668" tIns="16668" rIns="16669" bIns="16669" numCol="1" spcCol="1270" anchor="ctr" anchorCtr="0">
              <a:noAutofit/>
            </a:bodyPr>
            <a:lstStyle/>
            <a:p>
              <a:pPr algn="ctr" defTabSz="1166813">
                <a:lnSpc>
                  <a:spcPct val="90000"/>
                </a:lnSpc>
                <a:spcBef>
                  <a:spcPct val="0"/>
                </a:spcBef>
                <a:spcAft>
                  <a:spcPct val="35000"/>
                </a:spcAft>
              </a:pPr>
              <a:r>
                <a:rPr lang="en-US" sz="2625" dirty="0"/>
                <a:t>GLBA</a:t>
              </a:r>
            </a:p>
          </p:txBody>
        </p:sp>
        <p:sp>
          <p:nvSpPr>
            <p:cNvPr id="23" name="Freeform 22"/>
            <p:cNvSpPr/>
            <p:nvPr/>
          </p:nvSpPr>
          <p:spPr>
            <a:xfrm>
              <a:off x="1663144" y="1544141"/>
              <a:ext cx="1799047" cy="799126"/>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50" dirty="0"/>
                <a:t>Interagency Guidelines (Fed, OCC, FDIC, OTS)</a:t>
              </a:r>
            </a:p>
            <a:p>
              <a:pPr algn="ctr" defTabSz="266700">
                <a:lnSpc>
                  <a:spcPct val="90000"/>
                </a:lnSpc>
                <a:spcBef>
                  <a:spcPct val="0"/>
                </a:spcBef>
                <a:spcAft>
                  <a:spcPct val="35000"/>
                </a:spcAft>
              </a:pPr>
              <a:r>
                <a:rPr lang="en-US" sz="750" dirty="0" err="1"/>
                <a:t>NCUA</a:t>
              </a:r>
              <a:r>
                <a:rPr lang="en-US" sz="750" dirty="0"/>
                <a:t>, SEC, and </a:t>
              </a:r>
              <a:r>
                <a:rPr lang="en-US" sz="750" dirty="0" err="1"/>
                <a:t>CFTC</a:t>
              </a:r>
              <a:r>
                <a:rPr lang="en-US" sz="750" dirty="0"/>
                <a:t> issued the same rules</a:t>
              </a:r>
            </a:p>
          </p:txBody>
        </p:sp>
        <p:sp>
          <p:nvSpPr>
            <p:cNvPr id="24" name="Freeform 23"/>
            <p:cNvSpPr/>
            <p:nvPr/>
          </p:nvSpPr>
          <p:spPr>
            <a:xfrm>
              <a:off x="3705789" y="1074525"/>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Incident and Notice Guidelines</a:t>
              </a:r>
            </a:p>
          </p:txBody>
        </p:sp>
        <p:sp>
          <p:nvSpPr>
            <p:cNvPr id="25" name="Freeform 24"/>
            <p:cNvSpPr/>
            <p:nvPr/>
          </p:nvSpPr>
          <p:spPr>
            <a:xfrm>
              <a:off x="3705789" y="1720009"/>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Security Guidelines</a:t>
              </a:r>
            </a:p>
          </p:txBody>
        </p:sp>
        <p:sp>
          <p:nvSpPr>
            <p:cNvPr id="26" name="Freeform 25"/>
            <p:cNvSpPr/>
            <p:nvPr/>
          </p:nvSpPr>
          <p:spPr>
            <a:xfrm>
              <a:off x="3705789" y="2365492"/>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Model Privacy Notice</a:t>
              </a:r>
            </a:p>
          </p:txBody>
        </p:sp>
        <p:sp>
          <p:nvSpPr>
            <p:cNvPr id="27" name="Freeform 26"/>
            <p:cNvSpPr/>
            <p:nvPr/>
          </p:nvSpPr>
          <p:spPr>
            <a:xfrm>
              <a:off x="1673290" y="3656460"/>
              <a:ext cx="1693750"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900" dirty="0"/>
                <a:t>FTC</a:t>
              </a:r>
            </a:p>
          </p:txBody>
        </p:sp>
        <p:sp>
          <p:nvSpPr>
            <p:cNvPr id="28" name="Freeform 27"/>
            <p:cNvSpPr/>
            <p:nvPr/>
          </p:nvSpPr>
          <p:spPr>
            <a:xfrm>
              <a:off x="3634145" y="2965257"/>
              <a:ext cx="1837038" cy="60782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800" dirty="0"/>
                <a:t>Privacy of Consumer </a:t>
              </a:r>
              <a:r>
                <a:rPr lang="en-US" sz="800" dirty="0" smtClean="0"/>
                <a:t>Financial </a:t>
              </a:r>
              <a:r>
                <a:rPr lang="en-US" sz="800" dirty="0"/>
                <a:t>Information</a:t>
              </a:r>
              <a:br>
                <a:rPr lang="en-US" sz="800" dirty="0"/>
              </a:br>
              <a:r>
                <a:rPr lang="en-US" sz="800" dirty="0"/>
                <a:t>(16 CFR 313)</a:t>
              </a:r>
            </a:p>
          </p:txBody>
        </p:sp>
        <p:sp>
          <p:nvSpPr>
            <p:cNvPr id="29" name="Freeform 28"/>
            <p:cNvSpPr/>
            <p:nvPr/>
          </p:nvSpPr>
          <p:spPr>
            <a:xfrm>
              <a:off x="3627466" y="3643108"/>
              <a:ext cx="1843718" cy="562109"/>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Standards for Safeguarding Customer Information </a:t>
              </a:r>
              <a:br>
                <a:rPr lang="en-US" sz="700" dirty="0"/>
              </a:br>
              <a:r>
                <a:rPr lang="en-US" sz="700" dirty="0"/>
                <a:t>(16 CFR 314)</a:t>
              </a:r>
            </a:p>
          </p:txBody>
        </p:sp>
        <p:sp>
          <p:nvSpPr>
            <p:cNvPr id="30" name="Freeform 29"/>
            <p:cNvSpPr/>
            <p:nvPr/>
          </p:nvSpPr>
          <p:spPr>
            <a:xfrm>
              <a:off x="3705789" y="4301944"/>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Model Privacy Notice</a:t>
              </a:r>
            </a:p>
          </p:txBody>
        </p:sp>
        <p:sp>
          <p:nvSpPr>
            <p:cNvPr id="31" name="Freeform 30"/>
            <p:cNvSpPr/>
            <p:nvPr/>
          </p:nvSpPr>
          <p:spPr>
            <a:xfrm>
              <a:off x="1673290" y="5592911"/>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800" dirty="0"/>
                <a:t>State Insurance Regulators</a:t>
              </a:r>
            </a:p>
          </p:txBody>
        </p:sp>
        <p:sp>
          <p:nvSpPr>
            <p:cNvPr id="32" name="Freeform 31"/>
            <p:cNvSpPr/>
            <p:nvPr/>
          </p:nvSpPr>
          <p:spPr>
            <a:xfrm>
              <a:off x="3705789" y="5592911"/>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800" dirty="0"/>
                <a:t>National Association of Insurance Commissioners (</a:t>
              </a:r>
              <a:r>
                <a:rPr lang="en-US" sz="800" dirty="0" err="1"/>
                <a:t>NAIC</a:t>
              </a:r>
              <a:r>
                <a:rPr lang="en-US" sz="800" dirty="0"/>
                <a:t>)</a:t>
              </a:r>
            </a:p>
          </p:txBody>
        </p:sp>
        <p:sp>
          <p:nvSpPr>
            <p:cNvPr id="33" name="Freeform 32"/>
            <p:cNvSpPr/>
            <p:nvPr/>
          </p:nvSpPr>
          <p:spPr>
            <a:xfrm>
              <a:off x="5738289" y="4947428"/>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Model Privacy of Consumer Financial and Health Information Regulation (MDL-672)</a:t>
              </a:r>
            </a:p>
          </p:txBody>
        </p:sp>
        <p:sp>
          <p:nvSpPr>
            <p:cNvPr id="34" name="Freeform 33"/>
            <p:cNvSpPr/>
            <p:nvPr/>
          </p:nvSpPr>
          <p:spPr>
            <a:xfrm>
              <a:off x="5738289" y="5592911"/>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Standards for Safeguarding Consumer Information Model Regulation (MDL-673)</a:t>
              </a:r>
            </a:p>
          </p:txBody>
        </p:sp>
        <p:sp>
          <p:nvSpPr>
            <p:cNvPr id="35" name="Freeform 34"/>
            <p:cNvSpPr/>
            <p:nvPr/>
          </p:nvSpPr>
          <p:spPr>
            <a:xfrm>
              <a:off x="5738289" y="6238395"/>
              <a:ext cx="1693749" cy="516387"/>
            </a:xfrm>
            <a:custGeom>
              <a:avLst/>
              <a:gdLst>
                <a:gd name="connsiteX0" fmla="*/ 0 w 1693749"/>
                <a:gd name="connsiteY0" fmla="*/ 0 h 516387"/>
                <a:gd name="connsiteX1" fmla="*/ 1693749 w 1693749"/>
                <a:gd name="connsiteY1" fmla="*/ 0 h 516387"/>
                <a:gd name="connsiteX2" fmla="*/ 1693749 w 1693749"/>
                <a:gd name="connsiteY2" fmla="*/ 516387 h 516387"/>
                <a:gd name="connsiteX3" fmla="*/ 0 w 1693749"/>
                <a:gd name="connsiteY3" fmla="*/ 516387 h 516387"/>
                <a:gd name="connsiteX4" fmla="*/ 0 w 1693749"/>
                <a:gd name="connsiteY4" fmla="*/ 0 h 516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749" h="516387">
                  <a:moveTo>
                    <a:pt x="0" y="0"/>
                  </a:moveTo>
                  <a:lnTo>
                    <a:pt x="1693749" y="0"/>
                  </a:lnTo>
                  <a:lnTo>
                    <a:pt x="1693749" y="516387"/>
                  </a:lnTo>
                  <a:lnTo>
                    <a:pt x="0" y="51638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700" dirty="0"/>
                <a:t>Insurance Data Security Model Law (MDL-668) (similar to </a:t>
              </a:r>
              <a:r>
                <a:rPr lang="en-US" sz="700" dirty="0" err="1"/>
                <a:t>NYDFS</a:t>
              </a:r>
              <a:r>
                <a:rPr lang="en-US" sz="700" dirty="0"/>
                <a:t> rules)</a:t>
              </a:r>
            </a:p>
          </p:txBody>
        </p:sp>
      </p:grpSp>
      <p:grpSp>
        <p:nvGrpSpPr>
          <p:cNvPr id="36" name="Group 35"/>
          <p:cNvGrpSpPr/>
          <p:nvPr/>
        </p:nvGrpSpPr>
        <p:grpSpPr>
          <a:xfrm>
            <a:off x="6588874" y="1156738"/>
            <a:ext cx="2320828" cy="2854932"/>
            <a:chOff x="6826748" y="3875526"/>
            <a:chExt cx="1693749" cy="516387"/>
          </a:xfrm>
          <a:solidFill>
            <a:srgbClr val="7030A0"/>
          </a:solidFill>
        </p:grpSpPr>
        <p:sp>
          <p:nvSpPr>
            <p:cNvPr id="37" name="Rectangle 36"/>
            <p:cNvSpPr/>
            <p:nvPr/>
          </p:nvSpPr>
          <p:spPr>
            <a:xfrm>
              <a:off x="6826748" y="3875526"/>
              <a:ext cx="1693749" cy="51638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TextBox 37"/>
            <p:cNvSpPr txBox="1"/>
            <p:nvPr/>
          </p:nvSpPr>
          <p:spPr>
            <a:xfrm>
              <a:off x="6826748" y="3875526"/>
              <a:ext cx="1632614" cy="5163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algn="ctr" defTabSz="266700">
                <a:lnSpc>
                  <a:spcPct val="90000"/>
                </a:lnSpc>
                <a:spcBef>
                  <a:spcPct val="0"/>
                </a:spcBef>
                <a:spcAft>
                  <a:spcPct val="35000"/>
                </a:spcAft>
              </a:pPr>
              <a:r>
                <a:rPr lang="en-US" sz="1100" b="1" dirty="0" err="1"/>
                <a:t>CFPB</a:t>
              </a:r>
              <a:r>
                <a:rPr lang="en-US" sz="1100" b="1" dirty="0"/>
                <a:t>: Regulation P</a:t>
              </a:r>
            </a:p>
            <a:p>
              <a:pPr algn="ctr" defTabSz="266700">
                <a:lnSpc>
                  <a:spcPct val="90000"/>
                </a:lnSpc>
                <a:spcBef>
                  <a:spcPct val="0"/>
                </a:spcBef>
                <a:spcAft>
                  <a:spcPct val="35000"/>
                </a:spcAft>
              </a:pPr>
              <a:r>
                <a:rPr lang="en-US" sz="1100" dirty="0"/>
                <a:t>(replaced privacy notice rulemaking authority of the Fed, </a:t>
              </a:r>
              <a:r>
                <a:rPr lang="en-US" sz="1100" dirty="0" err="1"/>
                <a:t>NCUA</a:t>
              </a:r>
              <a:r>
                <a:rPr lang="en-US" sz="1100" dirty="0"/>
                <a:t>, OCC, OTS, FDIC  and FTC after Dodd-Frank Act, but they retained enforcement authority)</a:t>
              </a:r>
            </a:p>
            <a:p>
              <a:pPr algn="ctr" defTabSz="266700">
                <a:lnSpc>
                  <a:spcPct val="90000"/>
                </a:lnSpc>
                <a:spcBef>
                  <a:spcPct val="0"/>
                </a:spcBef>
                <a:spcAft>
                  <a:spcPct val="35000"/>
                </a:spcAft>
              </a:pPr>
              <a:r>
                <a:rPr lang="en-US" sz="1100" dirty="0"/>
                <a:t>FTC also </a:t>
              </a:r>
              <a:r>
                <a:rPr lang="en-US" sz="1100" u="sng" dirty="0"/>
                <a:t>retained</a:t>
              </a:r>
              <a:r>
                <a:rPr lang="en-US" sz="1100" dirty="0"/>
                <a:t> rulemaking jurisdiction for motor vehicle dealers that are predominantly engaged in the sale and servicing or the leasing and servicing of motor vehicles, excluding those dealers that directly extend credit to consumers and do not routinely assign the extensions of credit to an unaffiliated third party)</a:t>
              </a:r>
            </a:p>
          </p:txBody>
        </p:sp>
      </p:grpSp>
      <p:cxnSp>
        <p:nvCxnSpPr>
          <p:cNvPr id="39" name="Straight Arrow Connector 38"/>
          <p:cNvCxnSpPr/>
          <p:nvPr/>
        </p:nvCxnSpPr>
        <p:spPr>
          <a:xfrm>
            <a:off x="4797224" y="1377112"/>
            <a:ext cx="1701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836043" y="3248961"/>
            <a:ext cx="1662741" cy="6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ight Arrow 40"/>
          <p:cNvSpPr/>
          <p:nvPr/>
        </p:nvSpPr>
        <p:spPr>
          <a:xfrm flipH="1">
            <a:off x="4797224" y="1582156"/>
            <a:ext cx="1598346" cy="81187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err="1">
                <a:solidFill>
                  <a:schemeClr val="accent5"/>
                </a:solidFill>
              </a:rPr>
              <a:t>FFIEC</a:t>
            </a:r>
            <a:r>
              <a:rPr lang="en-US" sz="1000" dirty="0">
                <a:solidFill>
                  <a:schemeClr val="accent5"/>
                </a:solidFill>
              </a:rPr>
              <a:t> IT Examination Handbook</a:t>
            </a:r>
          </a:p>
        </p:txBody>
      </p:sp>
    </p:spTree>
    <p:extLst>
      <p:ext uri="{BB962C8B-B14F-4D97-AF65-F5344CB8AC3E}">
        <p14:creationId xmlns:p14="http://schemas.microsoft.com/office/powerpoint/2010/main" val="217800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40327" y="434376"/>
            <a:ext cx="8113222" cy="574382"/>
          </a:xfrm>
        </p:spPr>
        <p:txBody>
          <a:bodyPr>
            <a:normAutofit fontScale="90000"/>
          </a:bodyPr>
          <a:lstStyle/>
          <a:p>
            <a:r>
              <a:rPr lang="en-US" dirty="0" smtClean="0"/>
              <a:t>On the horizon for 2021: Incident notification</a:t>
            </a:r>
            <a:endParaRPr lang="en-US" dirty="0"/>
          </a:p>
        </p:txBody>
      </p:sp>
      <p:sp>
        <p:nvSpPr>
          <p:cNvPr id="4" name="Slide Number Placeholder 3"/>
          <p:cNvSpPr>
            <a:spLocks noGrp="1"/>
          </p:cNvSpPr>
          <p:nvPr>
            <p:ph type="sldNum" sz="quarter" idx="12"/>
          </p:nvPr>
        </p:nvSpPr>
        <p:spPr/>
        <p:txBody>
          <a:bodyPr/>
          <a:lstStyle/>
          <a:p>
            <a:pPr lvl="0"/>
            <a:fld id="{B021D91C-711F-4FDB-B76A-2701DC44BC53}" type="slidenum">
              <a:rPr lang="en-US" noProof="0" smtClean="0"/>
              <a:pPr lvl="0"/>
              <a:t>27</a:t>
            </a:fld>
            <a:endParaRPr lang="en-US" noProof="0" dirty="0"/>
          </a:p>
        </p:txBody>
      </p:sp>
      <p:sp>
        <p:nvSpPr>
          <p:cNvPr id="2" name="Rectangle 1"/>
          <p:cNvSpPr/>
          <p:nvPr/>
        </p:nvSpPr>
        <p:spPr>
          <a:xfrm>
            <a:off x="1276593" y="1165149"/>
            <a:ext cx="7119262" cy="4616648"/>
          </a:xfrm>
          <a:prstGeom prst="rect">
            <a:avLst/>
          </a:prstGeom>
        </p:spPr>
        <p:txBody>
          <a:bodyPr wrap="square">
            <a:spAutoFit/>
          </a:bodyPr>
          <a:lstStyle/>
          <a:p>
            <a:r>
              <a:rPr lang="en-US" sz="1400" b="1" u="sng" dirty="0">
                <a:latin typeface="Arial" panose="020B0604020202020204" pitchFamily="34" charset="0"/>
                <a:ea typeface="Calibri" panose="020F0502020204030204" pitchFamily="34" charset="0"/>
                <a:cs typeface="Arial" panose="020B0604020202020204" pitchFamily="34" charset="0"/>
              </a:rPr>
              <a:t>Notice of proposed </a:t>
            </a:r>
            <a:r>
              <a:rPr lang="en-US" sz="1400" b="1" u="sng" dirty="0" smtClean="0">
                <a:latin typeface="Arial" panose="020B0604020202020204" pitchFamily="34" charset="0"/>
                <a:ea typeface="Calibri" panose="020F0502020204030204" pitchFamily="34" charset="0"/>
                <a:cs typeface="Arial" panose="020B0604020202020204" pitchFamily="34" charset="0"/>
              </a:rPr>
              <a:t>rulemaking</a:t>
            </a:r>
            <a:r>
              <a:rPr lang="en-US" sz="1400" b="1" dirty="0" smtClean="0">
                <a:latin typeface="Arial" panose="020B0604020202020204" pitchFamily="34" charset="0"/>
                <a:ea typeface="Calibri" panose="020F0502020204030204" pitchFamily="34" charset="0"/>
                <a:cs typeface="Arial" panose="020B0604020202020204" pitchFamily="34" charset="0"/>
              </a:rPr>
              <a:t>:</a:t>
            </a:r>
            <a:r>
              <a:rPr lang="en-US" sz="1400" dirty="0" smtClean="0">
                <a:latin typeface="Arial" panose="020B0604020202020204" pitchFamily="34" charset="0"/>
                <a:ea typeface="Calibri" panose="020F0502020204030204" pitchFamily="34" charset="0"/>
                <a:cs typeface="Arial" panose="020B0604020202020204" pitchFamily="34" charset="0"/>
              </a:rPr>
              <a:t> </a:t>
            </a:r>
            <a:r>
              <a:rPr lang="en-US" sz="1400" b="1" dirty="0">
                <a:latin typeface="Arial" panose="020B0604020202020204" pitchFamily="34" charset="0"/>
                <a:ea typeface="Calibri" panose="020F0502020204030204" pitchFamily="34" charset="0"/>
                <a:cs typeface="Arial" panose="020B0604020202020204" pitchFamily="34" charset="0"/>
              </a:rPr>
              <a:t>Computer-Security Incident Notification Requirements for Banking Organizations and Their Bank Service Providers</a:t>
            </a:r>
          </a:p>
          <a:p>
            <a:r>
              <a:rPr lang="en-US" sz="1400" dirty="0">
                <a:latin typeface="Arial" panose="020B0604020202020204" pitchFamily="34" charset="0"/>
                <a:ea typeface="Calibri" panose="020F0502020204030204" pitchFamily="34" charset="0"/>
                <a:cs typeface="Arial" panose="020B0604020202020204" pitchFamily="34" charset="0"/>
              </a:rPr>
              <a:t>Jointly published by the OCC, Federal Reserve, FDIC as 86 FR 2299 (Jan. 12, 2021)</a:t>
            </a:r>
          </a:p>
          <a:p>
            <a:endParaRPr lang="en-US" sz="1400" dirty="0">
              <a:latin typeface="Arial" panose="020B0604020202020204" pitchFamily="34" charset="0"/>
              <a:ea typeface="Calibri" panose="020F0502020204030204" pitchFamily="34" charset="0"/>
              <a:cs typeface="Arial" panose="020B0604020202020204" pitchFamily="34" charset="0"/>
            </a:endParaRPr>
          </a:p>
          <a:p>
            <a:r>
              <a:rPr lang="en-US" sz="1400" dirty="0">
                <a:latin typeface="Arial" panose="020B0604020202020204" pitchFamily="34" charset="0"/>
                <a:ea typeface="Calibri" panose="020F0502020204030204" pitchFamily="34" charset="0"/>
                <a:cs typeface="Arial" panose="020B0604020202020204" pitchFamily="34" charset="0"/>
              </a:rPr>
              <a:t>The proposed rule would establish two primary requirements:</a:t>
            </a:r>
          </a:p>
          <a:p>
            <a:pPr marL="257175" indent="-257175">
              <a:buFont typeface="+mj-lt"/>
              <a:buAutoNum type="arabicPeriod"/>
            </a:pPr>
            <a:r>
              <a:rPr lang="en-US" sz="1400" dirty="0">
                <a:latin typeface="Arial" panose="020B0604020202020204" pitchFamily="34" charset="0"/>
                <a:ea typeface="Calibri" panose="020F0502020204030204" pitchFamily="34" charset="0"/>
                <a:cs typeface="Arial" panose="020B0604020202020204" pitchFamily="34" charset="0"/>
              </a:rPr>
              <a:t>Banks must notify a regulator within 36 hours after determining that a notification incident occurred </a:t>
            </a:r>
          </a:p>
          <a:p>
            <a:pPr marL="557213" lvl="1" indent="-214313">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The clock does </a:t>
            </a:r>
            <a:r>
              <a:rPr lang="en-US" sz="1400" i="1" u="sng" dirty="0">
                <a:latin typeface="Arial" panose="020B0604020202020204" pitchFamily="34" charset="0"/>
                <a:ea typeface="Calibri" panose="020F0502020204030204" pitchFamily="34" charset="0"/>
                <a:cs typeface="Arial" panose="020B0604020202020204" pitchFamily="34" charset="0"/>
              </a:rPr>
              <a:t>not</a:t>
            </a:r>
            <a:r>
              <a:rPr lang="en-US" sz="1400" dirty="0">
                <a:latin typeface="Arial" panose="020B0604020202020204" pitchFamily="34" charset="0"/>
                <a:ea typeface="Calibri" panose="020F0502020204030204" pitchFamily="34" charset="0"/>
                <a:cs typeface="Arial" panose="020B0604020202020204" pitchFamily="34" charset="0"/>
              </a:rPr>
              <a:t> start ticking until they have “reasonable time” to make that determination</a:t>
            </a:r>
          </a:p>
          <a:p>
            <a:pPr marL="557213" lvl="1" indent="-214313">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Notifiable incidents include material impact on operations, finances or a threat to financial stability of the US</a:t>
            </a:r>
          </a:p>
          <a:p>
            <a:pPr marL="342900"/>
            <a:r>
              <a:rPr lang="en-US" sz="1400" dirty="0">
                <a:latin typeface="Arial" panose="020B0604020202020204" pitchFamily="34" charset="0"/>
                <a:ea typeface="Calibri" panose="020F0502020204030204" pitchFamily="34" charset="0"/>
                <a:cs typeface="Arial" panose="020B0604020202020204" pitchFamily="34" charset="0"/>
              </a:rPr>
              <a:t> </a:t>
            </a:r>
          </a:p>
          <a:p>
            <a:pPr marL="257175" indent="-257175">
              <a:buFont typeface="+mj-lt"/>
              <a:buAutoNum type="arabicPeriod" startAt="2"/>
            </a:pPr>
            <a:r>
              <a:rPr lang="en-US" sz="1400" dirty="0">
                <a:latin typeface="Arial" panose="020B0604020202020204" pitchFamily="34" charset="0"/>
                <a:ea typeface="Calibri" panose="020F0502020204030204" pitchFamily="34" charset="0"/>
                <a:cs typeface="Arial" panose="020B0604020202020204" pitchFamily="34" charset="0"/>
              </a:rPr>
              <a:t>Bank service providers must provide immediate notice to 2 individuals at their bank customers of any incident that may impact services for 4+ hours</a:t>
            </a:r>
          </a:p>
          <a:p>
            <a:r>
              <a:rPr lang="en-US" sz="1400" dirty="0">
                <a:latin typeface="Arial" panose="020B0604020202020204" pitchFamily="34" charset="0"/>
                <a:ea typeface="Calibri" panose="020F0502020204030204" pitchFamily="34" charset="0"/>
                <a:cs typeface="Arial" panose="020B0604020202020204" pitchFamily="34" charset="0"/>
              </a:rPr>
              <a:t> </a:t>
            </a:r>
          </a:p>
          <a:p>
            <a:r>
              <a:rPr lang="en-US" sz="1400" dirty="0">
                <a:latin typeface="Arial" panose="020B0604020202020204" pitchFamily="34" charset="0"/>
                <a:ea typeface="Calibri" panose="020F0502020204030204" pitchFamily="34" charset="0"/>
                <a:cs typeface="Arial" panose="020B0604020202020204" pitchFamily="34" charset="0"/>
              </a:rPr>
              <a:t>Takeaways:</a:t>
            </a:r>
          </a:p>
          <a:p>
            <a:pPr marL="257175" indent="-257175">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Update incident response plans and tabletop exercises to reflect these expectations</a:t>
            </a:r>
          </a:p>
          <a:p>
            <a:pPr marL="257175" indent="-257175">
              <a:buFont typeface="Symbol" panose="05050102010706020507" pitchFamily="18" charset="2"/>
              <a:buChar char=""/>
            </a:pPr>
            <a:r>
              <a:rPr lang="en-US" sz="1400" dirty="0">
                <a:latin typeface="Arial" panose="020B0604020202020204" pitchFamily="34" charset="0"/>
                <a:ea typeface="Calibri" panose="020F0502020204030204" pitchFamily="34" charset="0"/>
                <a:cs typeface="Arial" panose="020B0604020202020204" pitchFamily="34" charset="0"/>
              </a:rPr>
              <a:t>Ensure ability to move quickly/effectively at the very outset of an incident to meet these deadlines</a:t>
            </a:r>
          </a:p>
          <a:p>
            <a:pPr marL="600075" lvl="1" indent="-257175">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Many organizations are still reacting slowly in initial response to incidents (the first 24-72 hours), even if they tend to proceed effectively once they get moving</a:t>
            </a:r>
          </a:p>
        </p:txBody>
      </p:sp>
      <p:pic>
        <p:nvPicPr>
          <p:cNvPr id="5" name="Picture 2" descr="Office of the Comptroller of the Currency | Linked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53" y="1410434"/>
            <a:ext cx="849848" cy="8498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ederal Reserve Bank Logo Vector (.SVG)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871" y="2502208"/>
            <a:ext cx="975764" cy="9725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ederal Deposit Insurance Corporation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053" y="3813713"/>
            <a:ext cx="849848" cy="84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3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52644" y="538251"/>
            <a:ext cx="7429950" cy="574382"/>
          </a:xfrm>
        </p:spPr>
        <p:txBody>
          <a:bodyPr>
            <a:normAutofit fontScale="90000"/>
          </a:bodyPr>
          <a:lstStyle/>
          <a:p>
            <a:r>
              <a:rPr lang="en-US" dirty="0"/>
              <a:t>On the horizon for </a:t>
            </a:r>
            <a:r>
              <a:rPr lang="en-US" dirty="0" smtClean="0"/>
              <a:t>2021: Safeguards Rule</a:t>
            </a:r>
            <a:endParaRPr lang="en-US" dirty="0"/>
          </a:p>
        </p:txBody>
      </p:sp>
      <p:sp>
        <p:nvSpPr>
          <p:cNvPr id="4" name="Slide Number Placeholder 3"/>
          <p:cNvSpPr>
            <a:spLocks noGrp="1"/>
          </p:cNvSpPr>
          <p:nvPr>
            <p:ph type="sldNum" sz="quarter" idx="12"/>
          </p:nvPr>
        </p:nvSpPr>
        <p:spPr/>
        <p:txBody>
          <a:bodyPr/>
          <a:lstStyle/>
          <a:p>
            <a:pPr lvl="0"/>
            <a:fld id="{B021D91C-711F-4FDB-B76A-2701DC44BC53}" type="slidenum">
              <a:rPr lang="en-US" noProof="0" smtClean="0"/>
              <a:pPr lvl="0"/>
              <a:t>28</a:t>
            </a:fld>
            <a:endParaRPr lang="en-US" noProof="0" dirty="0"/>
          </a:p>
        </p:txBody>
      </p:sp>
      <p:sp>
        <p:nvSpPr>
          <p:cNvPr id="5" name="Rectangle 4"/>
          <p:cNvSpPr/>
          <p:nvPr/>
        </p:nvSpPr>
        <p:spPr>
          <a:xfrm>
            <a:off x="1334782" y="1239965"/>
            <a:ext cx="7180568" cy="4832092"/>
          </a:xfrm>
          <a:prstGeom prst="rect">
            <a:avLst/>
          </a:prstGeom>
        </p:spPr>
        <p:txBody>
          <a:bodyPr wrap="square">
            <a:spAutoFit/>
          </a:bodyPr>
          <a:lstStyle/>
          <a:p>
            <a:r>
              <a:rPr lang="en-US" sz="1400" b="1" u="sng" dirty="0">
                <a:latin typeface="Arial" panose="020B0604020202020204" pitchFamily="34" charset="0"/>
                <a:ea typeface="Calibri" panose="020F0502020204030204" pitchFamily="34" charset="0"/>
                <a:cs typeface="Arial" panose="020B0604020202020204" pitchFamily="34" charset="0"/>
              </a:rPr>
              <a:t>Notice of proposed </a:t>
            </a:r>
            <a:r>
              <a:rPr lang="en-US" sz="1400" b="1" u="sng" dirty="0" err="1">
                <a:latin typeface="Arial" panose="020B0604020202020204" pitchFamily="34" charset="0"/>
                <a:ea typeface="Calibri" panose="020F0502020204030204" pitchFamily="34" charset="0"/>
                <a:cs typeface="Arial" panose="020B0604020202020204" pitchFamily="34" charset="0"/>
              </a:rPr>
              <a:t>rulmaking</a:t>
            </a:r>
            <a:r>
              <a:rPr lang="en-US" sz="1400" b="1" dirty="0">
                <a:latin typeface="Arial" panose="020B0604020202020204" pitchFamily="34" charset="0"/>
                <a:ea typeface="Calibri" panose="020F0502020204030204" pitchFamily="34" charset="0"/>
                <a:cs typeface="Arial" panose="020B0604020202020204" pitchFamily="34" charset="0"/>
              </a:rPr>
              <a:t>: (1) Privacy of Consumer Financial Information Rule Under the Gramm-Leach-Bliley Act; (2) Standards for Safeguarding Customer Information</a:t>
            </a:r>
          </a:p>
          <a:p>
            <a:r>
              <a:rPr lang="en-US" sz="1400" dirty="0">
                <a:latin typeface="Arial" panose="020B0604020202020204" pitchFamily="34" charset="0"/>
                <a:ea typeface="Calibri" panose="020F0502020204030204" pitchFamily="34" charset="0"/>
                <a:cs typeface="Arial" panose="020B0604020202020204" pitchFamily="34" charset="0"/>
              </a:rPr>
              <a:t>Published by the FTC as 84 FR 13150, 84 FR 13158 (March 5, 2019); Workshop held Jul. 13, 2020</a:t>
            </a:r>
          </a:p>
          <a:p>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Privacy Rule: changes will reflect transfer of most rulemaking authority to the </a:t>
            </a:r>
            <a:r>
              <a:rPr lang="en-US" sz="1400" dirty="0" err="1">
                <a:latin typeface="Arial" panose="020B0604020202020204" pitchFamily="34" charset="0"/>
                <a:ea typeface="Calibri" panose="020F0502020204030204" pitchFamily="34" charset="0"/>
                <a:cs typeface="Arial" panose="020B0604020202020204" pitchFamily="34" charset="0"/>
              </a:rPr>
              <a:t>CFPB</a:t>
            </a:r>
            <a:endParaRPr lang="en-US" sz="1400" dirty="0">
              <a:latin typeface="Arial" panose="020B0604020202020204" pitchFamily="34" charset="0"/>
              <a:ea typeface="Calibri" panose="020F0502020204030204" pitchFamily="34" charset="0"/>
              <a:cs typeface="Arial" panose="020B0604020202020204" pitchFamily="34" charset="0"/>
            </a:endParaRPr>
          </a:p>
          <a:p>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Safeguards Rule: adds more detailed requirements for a comprehensive information security program, including an expectation to implement encryption, access controls and multifactor authentication for access to customer data; periodic reports to boards of directors; inventory of customer data and limiting retention; removes “harm” element from incident notice determination.</a:t>
            </a:r>
          </a:p>
          <a:p>
            <a:pPr marL="214313" indent="-214313">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Expands definition of “financial institution” in both rules to include “finders” who charge a fee to connect prospective consumer borrowers with a lender</a:t>
            </a:r>
          </a:p>
          <a:p>
            <a:endParaRPr lang="en-US" sz="1400" dirty="0">
              <a:latin typeface="Arial" panose="020B0604020202020204" pitchFamily="34" charset="0"/>
              <a:ea typeface="Calibri" panose="020F0502020204030204" pitchFamily="34" charset="0"/>
              <a:cs typeface="Arial" panose="020B0604020202020204" pitchFamily="34" charset="0"/>
            </a:endParaRPr>
          </a:p>
          <a:p>
            <a:r>
              <a:rPr lang="en-US" sz="1400" u="sng" dirty="0">
                <a:latin typeface="Arial" panose="020B0604020202020204" pitchFamily="34" charset="0"/>
                <a:ea typeface="Calibri" panose="020F0502020204030204" pitchFamily="34" charset="0"/>
                <a:cs typeface="Arial" panose="020B0604020202020204" pitchFamily="34" charset="0"/>
              </a:rPr>
              <a:t>Takeaways</a:t>
            </a:r>
            <a:r>
              <a:rPr lang="en-US" sz="1400" dirty="0">
                <a:latin typeface="Arial" panose="020B0604020202020204" pitchFamily="34" charset="0"/>
                <a:ea typeface="Calibri" panose="020F0502020204030204" pitchFamily="34" charset="0"/>
                <a:cs typeface="Arial" panose="020B0604020202020204" pitchFamily="34" charset="0"/>
              </a:rPr>
              <a:t>:</a:t>
            </a: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Trend of incorporating </a:t>
            </a:r>
            <a:r>
              <a:rPr lang="en-US" sz="1400" dirty="0" err="1">
                <a:latin typeface="Arial" panose="020B0604020202020204" pitchFamily="34" charset="0"/>
                <a:ea typeface="Calibri" panose="020F0502020204030204" pitchFamily="34" charset="0"/>
                <a:cs typeface="Arial" panose="020B0604020202020204" pitchFamily="34" charset="0"/>
              </a:rPr>
              <a:t>NIST</a:t>
            </a:r>
            <a:r>
              <a:rPr lang="en-US" sz="1400" dirty="0">
                <a:latin typeface="Arial" panose="020B0604020202020204" pitchFamily="34" charset="0"/>
                <a:ea typeface="Calibri" panose="020F0502020204030204" pitchFamily="34" charset="0"/>
                <a:cs typeface="Arial" panose="020B0604020202020204" pitchFamily="34" charset="0"/>
              </a:rPr>
              <a:t> guidance into regulations to ensure adequate security controls</a:t>
            </a: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FTC and other federal and state regulators will be adopting more express requirements—much like the </a:t>
            </a:r>
            <a:r>
              <a:rPr lang="en-US" sz="1400" dirty="0" err="1">
                <a:latin typeface="Arial" panose="020B0604020202020204" pitchFamily="34" charset="0"/>
                <a:ea typeface="Calibri" panose="020F0502020204030204" pitchFamily="34" charset="0"/>
                <a:cs typeface="Arial" panose="020B0604020202020204" pitchFamily="34" charset="0"/>
              </a:rPr>
              <a:t>NYDFS</a:t>
            </a:r>
            <a:r>
              <a:rPr lang="en-US" sz="1400" dirty="0">
                <a:latin typeface="Arial" panose="020B0604020202020204" pitchFamily="34" charset="0"/>
                <a:ea typeface="Calibri" panose="020F0502020204030204" pitchFamily="34" charset="0"/>
                <a:cs typeface="Arial" panose="020B0604020202020204" pitchFamily="34" charset="0"/>
              </a:rPr>
              <a:t> Cybersecurity Rules (</a:t>
            </a:r>
            <a:r>
              <a:rPr lang="en-US" sz="1400" dirty="0" err="1">
                <a:latin typeface="Arial" panose="020B0604020202020204" pitchFamily="34" charset="0"/>
                <a:ea typeface="Calibri" panose="020F0502020204030204" pitchFamily="34" charset="0"/>
                <a:cs typeface="Arial" panose="020B0604020202020204" pitchFamily="34" charset="0"/>
              </a:rPr>
              <a:t>NYCRR</a:t>
            </a:r>
            <a:r>
              <a:rPr lang="en-US" sz="1400" dirty="0">
                <a:latin typeface="Arial" panose="020B0604020202020204" pitchFamily="34" charset="0"/>
                <a:ea typeface="Calibri" panose="020F0502020204030204" pitchFamily="34" charset="0"/>
                <a:cs typeface="Arial" panose="020B0604020202020204" pitchFamily="34" charset="0"/>
              </a:rPr>
              <a:t> 500</a:t>
            </a:r>
            <a:r>
              <a:rPr lang="en-US"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6" descr="FTC taking action against 12 US companies that breached EU privacy treaty -  The Ver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6" r="13980"/>
          <a:stretch/>
        </p:blipFill>
        <p:spPr bwMode="auto">
          <a:xfrm>
            <a:off x="385023" y="1311484"/>
            <a:ext cx="905248" cy="8498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YDFS Cybersecurity Retain a CISO, CSO -Regulation Compliance | Cyber &amp;  Information Security New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31" r="4704"/>
          <a:stretch/>
        </p:blipFill>
        <p:spPr bwMode="auto">
          <a:xfrm>
            <a:off x="318257" y="4480022"/>
            <a:ext cx="994270" cy="96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9146" y="492084"/>
            <a:ext cx="7429950" cy="574382"/>
          </a:xfrm>
        </p:spPr>
        <p:txBody>
          <a:bodyPr>
            <a:normAutofit fontScale="90000"/>
          </a:bodyPr>
          <a:lstStyle/>
          <a:p>
            <a:r>
              <a:rPr lang="en-US" dirty="0"/>
              <a:t>On the horizon for </a:t>
            </a:r>
            <a:r>
              <a:rPr lang="en-US" dirty="0" smtClean="0"/>
              <a:t>2021: State-specific</a:t>
            </a:r>
            <a:endParaRPr lang="en-US" dirty="0"/>
          </a:p>
        </p:txBody>
      </p:sp>
      <p:sp>
        <p:nvSpPr>
          <p:cNvPr id="4" name="Slide Number Placeholder 3"/>
          <p:cNvSpPr>
            <a:spLocks noGrp="1"/>
          </p:cNvSpPr>
          <p:nvPr>
            <p:ph type="sldNum" sz="quarter" idx="12"/>
          </p:nvPr>
        </p:nvSpPr>
        <p:spPr/>
        <p:txBody>
          <a:bodyPr/>
          <a:lstStyle/>
          <a:p>
            <a:pPr lvl="0"/>
            <a:fld id="{B021D91C-711F-4FDB-B76A-2701DC44BC53}" type="slidenum">
              <a:rPr lang="en-US" noProof="0" smtClean="0"/>
              <a:pPr lvl="0"/>
              <a:t>29</a:t>
            </a:fld>
            <a:endParaRPr lang="en-US" noProof="0" dirty="0"/>
          </a:p>
        </p:txBody>
      </p:sp>
      <p:sp>
        <p:nvSpPr>
          <p:cNvPr id="2" name="Rectangle 1"/>
          <p:cNvSpPr/>
          <p:nvPr/>
        </p:nvSpPr>
        <p:spPr>
          <a:xfrm>
            <a:off x="1288023" y="1364656"/>
            <a:ext cx="7135887" cy="4478149"/>
          </a:xfrm>
          <a:prstGeom prst="rect">
            <a:avLst/>
          </a:prstGeom>
        </p:spPr>
        <p:txBody>
          <a:bodyPr wrap="square">
            <a:spAutoFit/>
          </a:bodyPr>
          <a:lstStyle/>
          <a:p>
            <a:pPr>
              <a:spcAft>
                <a:spcPts val="900"/>
              </a:spcAft>
            </a:pPr>
            <a:r>
              <a:rPr lang="en-US" sz="1400" dirty="0">
                <a:latin typeface="Arial" panose="020B0604020202020204" pitchFamily="34" charset="0"/>
                <a:cs typeface="Arial" panose="020B0604020202020204" pitchFamily="34" charset="0"/>
              </a:rPr>
              <a:t>California Consumer Financial Protection Law (CA </a:t>
            </a:r>
            <a:r>
              <a:rPr lang="en-US" sz="1400" dirty="0" err="1">
                <a:latin typeface="Arial" panose="020B0604020202020204" pitchFamily="34" charset="0"/>
                <a:cs typeface="Arial" panose="020B0604020202020204" pitchFamily="34" charset="0"/>
              </a:rPr>
              <a:t>AB1864</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19R</a:t>
            </a:r>
            <a:r>
              <a:rPr lang="en-US" sz="1400" dirty="0">
                <a:latin typeface="Arial" panose="020B0604020202020204" pitchFamily="34" charset="0"/>
                <a:cs typeface="Arial" panose="020B0604020202020204" pitchFamily="34" charset="0"/>
              </a:rPr>
              <a:t>), effective Jan. 1, 2021)</a:t>
            </a:r>
          </a:p>
          <a:p>
            <a:pPr marL="214313" indent="-214313">
              <a:spcAft>
                <a:spcPts val="900"/>
              </a:spcAft>
              <a:buFont typeface="Arial" panose="020B0604020202020204" pitchFamily="34" charset="0"/>
              <a:buChar char="•"/>
            </a:pPr>
            <a:r>
              <a:rPr lang="en-US" sz="1400" dirty="0">
                <a:latin typeface="Arial" panose="020B0604020202020204" pitchFamily="34" charset="0"/>
                <a:cs typeface="Arial" panose="020B0604020202020204" pitchFamily="34" charset="0"/>
              </a:rPr>
              <a:t>“Department of Business Oversight” now the “Department of Financial Protection and Innovation”</a:t>
            </a:r>
          </a:p>
          <a:p>
            <a:pPr marL="214313" indent="-214313">
              <a:spcAft>
                <a:spcPts val="900"/>
              </a:spcAft>
              <a:buFont typeface="Arial" panose="020B0604020202020204" pitchFamily="34" charset="0"/>
              <a:buChar char="•"/>
            </a:pPr>
            <a:r>
              <a:rPr lang="en-US" sz="1400" dirty="0">
                <a:latin typeface="Arial" panose="020B0604020202020204" pitchFamily="34" charset="0"/>
                <a:cs typeface="Arial" panose="020B0604020202020204" pitchFamily="34" charset="0"/>
              </a:rPr>
              <a:t>Expanded authority to target unfair and deceptive practices under the Dodd-Frank Act (“mini-</a:t>
            </a:r>
            <a:r>
              <a:rPr lang="en-US" sz="1400" dirty="0" err="1">
                <a:latin typeface="Arial" panose="020B0604020202020204" pitchFamily="34" charset="0"/>
                <a:cs typeface="Arial" panose="020B0604020202020204" pitchFamily="34" charset="0"/>
              </a:rPr>
              <a:t>CFPB</a:t>
            </a:r>
            <a:r>
              <a:rPr lang="en-US" sz="1400" dirty="0">
                <a:latin typeface="Arial" panose="020B0604020202020204" pitchFamily="34" charset="0"/>
                <a:cs typeface="Arial" panose="020B0604020202020204" pitchFamily="34" charset="0"/>
              </a:rPr>
              <a:t>”)</a:t>
            </a:r>
          </a:p>
          <a:p>
            <a:pPr marL="214313" indent="-214313">
              <a:spcAft>
                <a:spcPts val="900"/>
              </a:spcAft>
              <a:buFont typeface="Arial" panose="020B0604020202020204" pitchFamily="34" charset="0"/>
              <a:buChar char="•"/>
            </a:pPr>
            <a:r>
              <a:rPr lang="en-US" sz="1400" dirty="0">
                <a:latin typeface="Arial" panose="020B0604020202020204" pitchFamily="34" charset="0"/>
                <a:cs typeface="Arial" panose="020B0604020202020204" pitchFamily="34" charset="0"/>
              </a:rPr>
              <a:t>90 new dept. positions to be filled</a:t>
            </a:r>
          </a:p>
          <a:p>
            <a:pPr marL="214313" indent="-214313">
              <a:spcAft>
                <a:spcPts val="9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Traditional scope of financial </a:t>
            </a:r>
            <a:r>
              <a:rPr lang="en-US" sz="1400" dirty="0" err="1">
                <a:latin typeface="Arial" panose="020B0604020202020204" pitchFamily="34" charset="0"/>
                <a:cs typeface="Arial" panose="020B0604020202020204" pitchFamily="34" charset="0"/>
              </a:rPr>
              <a:t>instituitions</a:t>
            </a:r>
            <a:r>
              <a:rPr lang="en-US" sz="1400" dirty="0">
                <a:latin typeface="Arial" panose="020B0604020202020204" pitchFamily="34" charset="0"/>
                <a:cs typeface="Arial" panose="020B0604020202020204" pitchFamily="34" charset="0"/>
              </a:rPr>
              <a:t> extended to </a:t>
            </a:r>
            <a:r>
              <a:rPr lang="en-US" sz="1400" dirty="0" err="1">
                <a:latin typeface="Arial" panose="020B0604020202020204" pitchFamily="34" charset="0"/>
                <a:cs typeface="Arial" panose="020B0604020202020204" pitchFamily="34" charset="0"/>
              </a:rPr>
              <a:t>FinTech</a:t>
            </a:r>
            <a:r>
              <a:rPr lang="en-US" sz="1400" dirty="0">
                <a:latin typeface="Arial" panose="020B0604020202020204" pitchFamily="34" charset="0"/>
                <a:cs typeface="Arial" panose="020B0604020202020204" pitchFamily="34" charset="0"/>
              </a:rPr>
              <a:t> products and providers</a:t>
            </a:r>
          </a:p>
          <a:p>
            <a:pPr marL="214313" indent="-214313">
              <a:spcAft>
                <a:spcPts val="9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Already negotiated data-sharing agreements with five payroll advance companies (Even, </a:t>
            </a:r>
            <a:r>
              <a:rPr lang="en-US" sz="1400" dirty="0" err="1">
                <a:latin typeface="Arial" panose="020B0604020202020204" pitchFamily="34" charset="0"/>
                <a:cs typeface="Arial" panose="020B0604020202020204" pitchFamily="34" charset="0"/>
              </a:rPr>
              <a:t>Earnin</a:t>
            </a:r>
            <a:r>
              <a:rPr lang="en-US" sz="1400" dirty="0">
                <a:latin typeface="Arial" panose="020B0604020202020204" pitchFamily="34" charset="0"/>
                <a:cs typeface="Arial" panose="020B0604020202020204" pitchFamily="34" charset="0"/>
              </a:rPr>
              <a:t>, Brigit, </a:t>
            </a:r>
            <a:r>
              <a:rPr lang="en-US" sz="1400" dirty="0" err="1">
                <a:latin typeface="Arial" panose="020B0604020202020204" pitchFamily="34" charset="0"/>
                <a:cs typeface="Arial" panose="020B0604020202020204" pitchFamily="34" charset="0"/>
              </a:rPr>
              <a:t>Payactiv</a:t>
            </a:r>
            <a:r>
              <a:rPr lang="en-US" sz="1400" dirty="0">
                <a:latin typeface="Arial" panose="020B0604020202020204" pitchFamily="34" charset="0"/>
                <a:cs typeface="Arial" panose="020B0604020202020204" pitchFamily="34" charset="0"/>
              </a:rPr>
              <a:t> and Branch) to get quarterly reports detailing consumer fees, complaints, and data on volume of consumers struggling to make payments</a:t>
            </a:r>
          </a:p>
          <a:p>
            <a:pPr>
              <a:spcAft>
                <a:spcPts val="900"/>
              </a:spcAft>
            </a:pPr>
            <a:endParaRPr lang="en-US" sz="1400" dirty="0">
              <a:latin typeface="Arial" panose="020B0604020202020204" pitchFamily="34" charset="0"/>
              <a:cs typeface="Arial" panose="020B0604020202020204" pitchFamily="34" charset="0"/>
            </a:endParaRPr>
          </a:p>
          <a:p>
            <a:pPr>
              <a:spcAft>
                <a:spcPts val="900"/>
              </a:spcAft>
            </a:pPr>
            <a:r>
              <a:rPr lang="en-US" sz="1400" b="1" i="1" dirty="0">
                <a:latin typeface="Arial" panose="020B0604020202020204" pitchFamily="34" charset="0"/>
                <a:ea typeface="Calibri" panose="020F0502020204030204" pitchFamily="34" charset="0"/>
                <a:cs typeface="Arial" panose="020B0604020202020204" pitchFamily="34" charset="0"/>
              </a:rPr>
              <a:t>But</a:t>
            </a:r>
            <a:r>
              <a:rPr lang="en-US" sz="1400" dirty="0">
                <a:latin typeface="Arial" panose="020B0604020202020204" pitchFamily="34" charset="0"/>
                <a:ea typeface="Calibri" panose="020F0502020204030204" pitchFamily="34" charset="0"/>
                <a:cs typeface="Arial" panose="020B0604020202020204" pitchFamily="34" charset="0"/>
              </a:rPr>
              <a:t>… most focus on privacy in 2021 will be </a:t>
            </a:r>
            <a:r>
              <a:rPr lang="en-US" sz="1400" u="sng" dirty="0">
                <a:latin typeface="Arial" panose="020B0604020202020204" pitchFamily="34" charset="0"/>
                <a:ea typeface="Calibri" panose="020F0502020204030204" pitchFamily="34" charset="0"/>
                <a:cs typeface="Arial" panose="020B0604020202020204" pitchFamily="34" charset="0"/>
              </a:rPr>
              <a:t>outside the scope of </a:t>
            </a:r>
            <a:r>
              <a:rPr lang="en-US" sz="1400" u="sng" dirty="0" err="1">
                <a:latin typeface="Arial" panose="020B0604020202020204" pitchFamily="34" charset="0"/>
                <a:ea typeface="Calibri" panose="020F0502020204030204" pitchFamily="34" charset="0"/>
                <a:cs typeface="Arial" panose="020B0604020202020204" pitchFamily="34" charset="0"/>
              </a:rPr>
              <a:t>GLBA</a:t>
            </a:r>
            <a:r>
              <a:rPr lang="en-US" sz="1400" dirty="0">
                <a:latin typeface="Arial" panose="020B0604020202020204" pitchFamily="34" charset="0"/>
                <a:ea typeface="Calibri" panose="020F0502020204030204" pitchFamily="34" charset="0"/>
                <a:cs typeface="Arial" panose="020B0604020202020204" pitchFamily="34" charset="0"/>
              </a:rPr>
              <a:t>:</a:t>
            </a:r>
          </a:p>
          <a:p>
            <a:pPr marL="214313" indent="-214313">
              <a:spcAft>
                <a:spcPts val="900"/>
              </a:spcAft>
              <a:buFont typeface="Arial" panose="020B0604020202020204" pitchFamily="34" charset="0"/>
              <a:buChar char="•"/>
            </a:pPr>
            <a:r>
              <a:rPr lang="en-US" sz="1400" dirty="0" err="1">
                <a:latin typeface="Arial" panose="020B0604020202020204" pitchFamily="34" charset="0"/>
                <a:ea typeface="Calibri" panose="020F0502020204030204" pitchFamily="34" charset="0"/>
                <a:cs typeface="Arial" panose="020B0604020202020204" pitchFamily="34" charset="0"/>
              </a:rPr>
              <a:t>CCPA</a:t>
            </a:r>
            <a:r>
              <a:rPr lang="en-US" sz="1400" dirty="0">
                <a:latin typeface="Arial" panose="020B0604020202020204" pitchFamily="34" charset="0"/>
                <a:ea typeface="Calibri" panose="020F0502020204030204" pitchFamily="34" charset="0"/>
                <a:cs typeface="Arial" panose="020B0604020202020204" pitchFamily="34" charset="0"/>
              </a:rPr>
              <a:t>/</a:t>
            </a:r>
            <a:r>
              <a:rPr lang="en-US" sz="1400" dirty="0" err="1">
                <a:latin typeface="Arial" panose="020B0604020202020204" pitchFamily="34" charset="0"/>
                <a:ea typeface="Calibri" panose="020F0502020204030204" pitchFamily="34" charset="0"/>
                <a:cs typeface="Arial" panose="020B0604020202020204" pitchFamily="34" charset="0"/>
              </a:rPr>
              <a:t>CPRA</a:t>
            </a:r>
            <a:r>
              <a:rPr lang="en-US" sz="1400" dirty="0">
                <a:latin typeface="Arial" panose="020B0604020202020204" pitchFamily="34" charset="0"/>
                <a:ea typeface="Calibri" panose="020F0502020204030204" pitchFamily="34" charset="0"/>
                <a:cs typeface="Arial" panose="020B0604020202020204" pitchFamily="34" charset="0"/>
              </a:rPr>
              <a:t>-like privacy laws adopted in other states</a:t>
            </a:r>
          </a:p>
          <a:p>
            <a:pPr marL="214313" indent="-214313">
              <a:spcAft>
                <a:spcPts val="9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Biometric and facial recognition laws</a:t>
            </a:r>
          </a:p>
          <a:p>
            <a:pPr marL="214313" indent="-214313">
              <a:spcAft>
                <a:spcPts val="9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Possible efforts to pass a federal privacy law</a:t>
            </a:r>
            <a:endParaRPr lang="en-US" sz="1400" dirty="0">
              <a:latin typeface="Arial" panose="020B0604020202020204" pitchFamily="34" charset="0"/>
              <a:cs typeface="Arial" panose="020B0604020202020204" pitchFamily="34" charset="0"/>
            </a:endParaRPr>
          </a:p>
        </p:txBody>
      </p:sp>
      <p:pic>
        <p:nvPicPr>
          <p:cNvPr id="3078" name="Picture 6" descr="California Department of Financial Protection and Innovation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7" y="1489347"/>
            <a:ext cx="968719" cy="96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71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Moderator/Presenters</a:t>
            </a:r>
            <a:endParaRPr lang="en-US" dirty="0"/>
          </a:p>
        </p:txBody>
      </p:sp>
      <p:sp>
        <p:nvSpPr>
          <p:cNvPr id="4" name="Text Placeholder 3"/>
          <p:cNvSpPr>
            <a:spLocks noGrp="1"/>
          </p:cNvSpPr>
          <p:nvPr>
            <p:ph type="body" sz="quarter" idx="14"/>
          </p:nvPr>
        </p:nvSpPr>
        <p:spPr/>
        <p:txBody>
          <a:bodyPr/>
          <a:lstStyle/>
          <a:p>
            <a:r>
              <a:rPr lang="en-US" dirty="0" smtClean="0"/>
              <a:t>Leonard “Len” Bernstein</a:t>
            </a:r>
          </a:p>
          <a:p>
            <a:r>
              <a:rPr lang="en-US" dirty="0" smtClean="0"/>
              <a:t>Partner | Philadelphia</a:t>
            </a:r>
            <a:endParaRPr lang="en-US" dirty="0"/>
          </a:p>
          <a:p>
            <a:r>
              <a:rPr lang="en-US" dirty="0"/>
              <a:t>215.252.9521</a:t>
            </a:r>
          </a:p>
          <a:p>
            <a:r>
              <a:rPr lang="en-US" dirty="0"/>
              <a:t>Leonard.Bernstein@hklaw.com</a:t>
            </a:r>
          </a:p>
        </p:txBody>
      </p:sp>
      <p:sp>
        <p:nvSpPr>
          <p:cNvPr id="6" name="Text Placeholder 5"/>
          <p:cNvSpPr>
            <a:spLocks noGrp="1"/>
          </p:cNvSpPr>
          <p:nvPr>
            <p:ph type="body" sz="quarter" idx="16"/>
          </p:nvPr>
        </p:nvSpPr>
        <p:spPr>
          <a:xfrm>
            <a:off x="6169277" y="1409700"/>
            <a:ext cx="2470150" cy="1143000"/>
          </a:xfrm>
        </p:spPr>
        <p:txBody>
          <a:bodyPr/>
          <a:lstStyle/>
          <a:p>
            <a:r>
              <a:rPr lang="en-US" dirty="0" smtClean="0"/>
              <a:t>Andres “Andy” Fernandez</a:t>
            </a:r>
            <a:endParaRPr lang="en-US" dirty="0"/>
          </a:p>
          <a:p>
            <a:r>
              <a:rPr lang="en-US" dirty="0" smtClean="0"/>
              <a:t>Partner | Miami</a:t>
            </a:r>
          </a:p>
          <a:p>
            <a:r>
              <a:rPr lang="en-US" dirty="0"/>
              <a:t>305.789.7433</a:t>
            </a:r>
          </a:p>
          <a:p>
            <a:r>
              <a:rPr lang="en-US" dirty="0"/>
              <a:t>Andres.Fernandez@hklaw.com</a:t>
            </a:r>
          </a:p>
        </p:txBody>
      </p:sp>
      <p:sp>
        <p:nvSpPr>
          <p:cNvPr id="8" name="Text Placeholder 7"/>
          <p:cNvSpPr>
            <a:spLocks noGrp="1"/>
          </p:cNvSpPr>
          <p:nvPr>
            <p:ph type="body" sz="quarter" idx="18"/>
          </p:nvPr>
        </p:nvSpPr>
        <p:spPr>
          <a:xfrm>
            <a:off x="1982788" y="3054960"/>
            <a:ext cx="2470150" cy="1143000"/>
          </a:xfrm>
        </p:spPr>
        <p:txBody>
          <a:bodyPr/>
          <a:lstStyle/>
          <a:p>
            <a:r>
              <a:rPr lang="en-US" dirty="0" smtClean="0"/>
              <a:t>Gabriel “Gabe” Caballero</a:t>
            </a:r>
            <a:endParaRPr lang="en-US" dirty="0"/>
          </a:p>
          <a:p>
            <a:r>
              <a:rPr lang="en-US" dirty="0"/>
              <a:t>Partner | Miami</a:t>
            </a:r>
          </a:p>
          <a:p>
            <a:r>
              <a:rPr lang="en-US" dirty="0"/>
              <a:t>305.789.7433</a:t>
            </a:r>
          </a:p>
          <a:p>
            <a:r>
              <a:rPr lang="en-US" dirty="0"/>
              <a:t>Gabriel.Caballero@hklaw.com</a:t>
            </a:r>
            <a:endParaRPr lang="en-US" dirty="0" smtClean="0"/>
          </a:p>
        </p:txBody>
      </p:sp>
      <p:sp>
        <p:nvSpPr>
          <p:cNvPr id="10" name="Text Placeholder 9"/>
          <p:cNvSpPr>
            <a:spLocks noGrp="1"/>
          </p:cNvSpPr>
          <p:nvPr>
            <p:ph type="body" sz="quarter" idx="20"/>
          </p:nvPr>
        </p:nvSpPr>
        <p:spPr>
          <a:xfrm>
            <a:off x="6169277" y="3061920"/>
            <a:ext cx="2470150" cy="1143000"/>
          </a:xfrm>
        </p:spPr>
        <p:txBody>
          <a:bodyPr/>
          <a:lstStyle/>
          <a:p>
            <a:r>
              <a:rPr lang="en-US" dirty="0" smtClean="0"/>
              <a:t>Brian Hayes</a:t>
            </a:r>
            <a:endParaRPr lang="en-US" dirty="0"/>
          </a:p>
          <a:p>
            <a:r>
              <a:rPr lang="en-US" dirty="0" smtClean="0"/>
              <a:t>Partner | Chicago</a:t>
            </a:r>
          </a:p>
          <a:p>
            <a:r>
              <a:rPr lang="en-US" dirty="0"/>
              <a:t>312.715.5844</a:t>
            </a:r>
          </a:p>
          <a:p>
            <a:r>
              <a:rPr lang="en-US" dirty="0"/>
              <a:t>Brian.Hayes@hklaw.com</a:t>
            </a:r>
          </a:p>
        </p:txBody>
      </p:sp>
      <p:sp>
        <p:nvSpPr>
          <p:cNvPr id="12" name="Text Placeholder 11"/>
          <p:cNvSpPr>
            <a:spLocks noGrp="1"/>
          </p:cNvSpPr>
          <p:nvPr>
            <p:ph type="body" sz="quarter" idx="22"/>
          </p:nvPr>
        </p:nvSpPr>
        <p:spPr>
          <a:xfrm>
            <a:off x="1982788" y="4608755"/>
            <a:ext cx="2470150" cy="1143000"/>
          </a:xfrm>
        </p:spPr>
        <p:txBody>
          <a:bodyPr/>
          <a:lstStyle/>
          <a:p>
            <a:r>
              <a:rPr lang="en-US" dirty="0" smtClean="0"/>
              <a:t>Travis Nelson</a:t>
            </a:r>
            <a:endParaRPr lang="en-US" dirty="0"/>
          </a:p>
          <a:p>
            <a:r>
              <a:rPr lang="en-US" dirty="0"/>
              <a:t>Partner | </a:t>
            </a:r>
            <a:r>
              <a:rPr lang="en-US" dirty="0" smtClean="0"/>
              <a:t>Philadelphia / New York</a:t>
            </a:r>
          </a:p>
          <a:p>
            <a:r>
              <a:rPr lang="en-US" dirty="0" smtClean="0"/>
              <a:t>215.252.9546 / 212.513.3376</a:t>
            </a:r>
          </a:p>
          <a:p>
            <a:r>
              <a:rPr lang="en-US" dirty="0"/>
              <a:t>Travis.Nelson@hklaw.com</a:t>
            </a:r>
          </a:p>
        </p:txBody>
      </p:sp>
      <p:sp>
        <p:nvSpPr>
          <p:cNvPr id="14" name="Text Placeholder 13"/>
          <p:cNvSpPr>
            <a:spLocks noGrp="1"/>
          </p:cNvSpPr>
          <p:nvPr>
            <p:ph type="body" sz="quarter" idx="24"/>
          </p:nvPr>
        </p:nvSpPr>
        <p:spPr>
          <a:xfrm>
            <a:off x="6169277" y="4608755"/>
            <a:ext cx="2470150" cy="1143000"/>
          </a:xfrm>
        </p:spPr>
        <p:txBody>
          <a:bodyPr/>
          <a:lstStyle/>
          <a:p>
            <a:r>
              <a:rPr lang="en-US" dirty="0"/>
              <a:t>Beth A. </a:t>
            </a:r>
            <a:r>
              <a:rPr lang="en-US" dirty="0" err="1" smtClean="0"/>
              <a:t>Vecchoili</a:t>
            </a:r>
            <a:endParaRPr lang="en-US" dirty="0" smtClean="0"/>
          </a:p>
          <a:p>
            <a:r>
              <a:rPr lang="en-US" dirty="0" smtClean="0"/>
              <a:t>Sr. Policy Advisor | Tallahassee</a:t>
            </a:r>
            <a:endParaRPr lang="en-US" dirty="0"/>
          </a:p>
          <a:p>
            <a:r>
              <a:rPr lang="en-US" dirty="0"/>
              <a:t>850.425.5623</a:t>
            </a:r>
          </a:p>
          <a:p>
            <a:r>
              <a:rPr lang="en-US" dirty="0"/>
              <a:t>Beth.Vecchioli@hklaw.com</a:t>
            </a:r>
          </a:p>
        </p:txBody>
      </p:sp>
      <p:pic>
        <p:nvPicPr>
          <p:cNvPr id="15" name="Picture Placeholder 1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636890" y="1386835"/>
            <a:ext cx="1143000" cy="1143000"/>
          </a:xfrm>
        </p:spPr>
      </p:pic>
      <p:pic>
        <p:nvPicPr>
          <p:cNvPr id="16" name="Picture Placeholder 18"/>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tretch>
            <a:fillRect/>
          </a:stretch>
        </p:blipFill>
        <p:spPr>
          <a:xfrm>
            <a:off x="4821712" y="1386835"/>
            <a:ext cx="1143000" cy="1143000"/>
          </a:xfrm>
        </p:spPr>
      </p:pic>
      <p:pic>
        <p:nvPicPr>
          <p:cNvPr id="17" name="Picture Placeholder 16"/>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tretch>
            <a:fillRect/>
          </a:stretch>
        </p:blipFill>
        <p:spPr>
          <a:xfrm>
            <a:off x="636890" y="2995104"/>
            <a:ext cx="1143000" cy="1143000"/>
          </a:xfrm>
        </p:spPr>
      </p:pic>
      <p:pic>
        <p:nvPicPr>
          <p:cNvPr id="18" name="Picture Placeholder 19"/>
          <p:cNvPicPr>
            <a:picLocks noGrp="1" noChangeAspect="1"/>
          </p:cNvPicPr>
          <p:nvPr>
            <p:ph type="pic" sz="quarter" idx="22"/>
          </p:nvPr>
        </p:nvPicPr>
        <p:blipFill>
          <a:blip r:embed="rId5" cstate="print">
            <a:extLst>
              <a:ext uri="{28A0092B-C50C-407E-A947-70E740481C1C}">
                <a14:useLocalDpi xmlns:a14="http://schemas.microsoft.com/office/drawing/2010/main" val="0"/>
              </a:ext>
            </a:extLst>
          </a:blip>
          <a:stretch>
            <a:fillRect/>
          </a:stretch>
        </p:blipFill>
        <p:spPr>
          <a:xfrm>
            <a:off x="4821712" y="2995104"/>
            <a:ext cx="1143000" cy="1143000"/>
          </a:xfrm>
        </p:spPr>
      </p:pic>
      <p:pic>
        <p:nvPicPr>
          <p:cNvPr id="19" name="Picture Placeholder 17"/>
          <p:cNvPicPr>
            <a:picLocks noGrp="1" noChangeAspect="1"/>
          </p:cNvPicPr>
          <p:nvPr>
            <p:ph type="pic" sz="quarter" idx="24"/>
          </p:nvPr>
        </p:nvPicPr>
        <p:blipFill>
          <a:blip r:embed="rId6" cstate="print">
            <a:extLst>
              <a:ext uri="{28A0092B-C50C-407E-A947-70E740481C1C}">
                <a14:useLocalDpi xmlns:a14="http://schemas.microsoft.com/office/drawing/2010/main" val="0"/>
              </a:ext>
            </a:extLst>
          </a:blip>
          <a:stretch>
            <a:fillRect/>
          </a:stretch>
        </p:blipFill>
        <p:spPr>
          <a:xfrm>
            <a:off x="636890" y="4609370"/>
            <a:ext cx="1143000" cy="1143000"/>
          </a:xfrm>
        </p:spPr>
      </p:pic>
      <p:pic>
        <p:nvPicPr>
          <p:cNvPr id="20" name="Picture Placeholder 20"/>
          <p:cNvPicPr>
            <a:picLocks noGrp="1" noChangeAspect="1"/>
          </p:cNvPicPr>
          <p:nvPr>
            <p:ph type="pic" sz="quarter" idx="4294967295"/>
          </p:nvPr>
        </p:nvPicPr>
        <p:blipFill>
          <a:blip r:embed="rId7" cstate="print">
            <a:extLst>
              <a:ext uri="{28A0092B-C50C-407E-A947-70E740481C1C}">
                <a14:useLocalDpi xmlns:a14="http://schemas.microsoft.com/office/drawing/2010/main" val="0"/>
              </a:ext>
            </a:extLst>
          </a:blip>
          <a:stretch>
            <a:fillRect/>
          </a:stretch>
        </p:blipFill>
        <p:spPr>
          <a:xfrm>
            <a:off x="4821712" y="4609370"/>
            <a:ext cx="1143000" cy="1143000"/>
          </a:xfrm>
          <a:prstGeom prst="rect">
            <a:avLst/>
          </a:prstGeom>
        </p:spPr>
      </p:pic>
      <p:sp>
        <p:nvSpPr>
          <p:cNvPr id="3" name="Slide Number Placeholder 2"/>
          <p:cNvSpPr>
            <a:spLocks noGrp="1"/>
          </p:cNvSpPr>
          <p:nvPr>
            <p:ph type="sldNum" sz="quarter" idx="12"/>
          </p:nvPr>
        </p:nvSpPr>
        <p:spPr/>
        <p:txBody>
          <a:bodyPr/>
          <a:lstStyle/>
          <a:p>
            <a:fld id="{E6AB0CA8-27AE-4F82-A141-302F5F13940C}" type="slidenum">
              <a:rPr lang="en-US" smtClean="0"/>
              <a:t>3</a:t>
            </a:fld>
            <a:endParaRPr lang="en-US"/>
          </a:p>
        </p:txBody>
      </p:sp>
    </p:spTree>
    <p:extLst>
      <p:ext uri="{BB962C8B-B14F-4D97-AF65-F5344CB8AC3E}">
        <p14:creationId xmlns:p14="http://schemas.microsoft.com/office/powerpoint/2010/main" val="1614839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7040" y="611819"/>
            <a:ext cx="7925597" cy="574382"/>
          </a:xfrm>
        </p:spPr>
        <p:txBody>
          <a:bodyPr>
            <a:normAutofit/>
          </a:bodyPr>
          <a:lstStyle/>
          <a:p>
            <a:r>
              <a:rPr lang="en-US" sz="2400" dirty="0"/>
              <a:t>On the horizon for </a:t>
            </a:r>
            <a:r>
              <a:rPr lang="en-US" sz="2400" dirty="0" smtClean="0"/>
              <a:t>2021: Oversight/Enforcement</a:t>
            </a:r>
            <a:endParaRPr lang="en-US" sz="2400" dirty="0"/>
          </a:p>
        </p:txBody>
      </p:sp>
      <p:sp>
        <p:nvSpPr>
          <p:cNvPr id="4" name="Slide Number Placeholder 3"/>
          <p:cNvSpPr>
            <a:spLocks noGrp="1"/>
          </p:cNvSpPr>
          <p:nvPr>
            <p:ph type="sldNum" sz="quarter" idx="12"/>
          </p:nvPr>
        </p:nvSpPr>
        <p:spPr/>
        <p:txBody>
          <a:bodyPr/>
          <a:lstStyle/>
          <a:p>
            <a:pPr lvl="0"/>
            <a:fld id="{B021D91C-711F-4FDB-B76A-2701DC44BC53}" type="slidenum">
              <a:rPr lang="en-US" noProof="0" smtClean="0"/>
              <a:pPr lvl="0"/>
              <a:t>30</a:t>
            </a:fld>
            <a:endParaRPr lang="en-US" noProof="0" dirty="0"/>
          </a:p>
        </p:txBody>
      </p:sp>
      <p:sp>
        <p:nvSpPr>
          <p:cNvPr id="5" name="Rectangle 4"/>
          <p:cNvSpPr/>
          <p:nvPr/>
        </p:nvSpPr>
        <p:spPr>
          <a:xfrm>
            <a:off x="781168" y="1606648"/>
            <a:ext cx="7797343" cy="3970318"/>
          </a:xfrm>
          <a:prstGeom prst="rect">
            <a:avLst/>
          </a:prstGeom>
        </p:spPr>
        <p:txBody>
          <a:bodyPr wrap="square">
            <a:spAutoFit/>
          </a:bodyPr>
          <a:lstStyle/>
          <a:p>
            <a:pPr marL="214313" indent="-214313">
              <a:buFont typeface="Arial" panose="020B0604020202020204" pitchFamily="34" charset="0"/>
              <a:buChar char="•"/>
            </a:pPr>
            <a:r>
              <a:rPr lang="en-US" sz="1400" dirty="0" smtClean="0">
                <a:latin typeface="Arial" panose="020B0604020202020204" pitchFamily="34" charset="0"/>
                <a:ea typeface="Calibri" panose="020F0502020204030204" pitchFamily="34" charset="0"/>
                <a:cs typeface="Arial" panose="020B0604020202020204" pitchFamily="34" charset="0"/>
              </a:rPr>
              <a:t>The </a:t>
            </a:r>
            <a:r>
              <a:rPr lang="en-US" sz="1400" dirty="0" err="1">
                <a:latin typeface="Arial" panose="020B0604020202020204" pitchFamily="34" charset="0"/>
                <a:ea typeface="Calibri" panose="020F0502020204030204" pitchFamily="34" charset="0"/>
                <a:cs typeface="Arial" panose="020B0604020202020204" pitchFamily="34" charset="0"/>
              </a:rPr>
              <a:t>CFPB</a:t>
            </a:r>
            <a:r>
              <a:rPr lang="en-US" sz="1400" dirty="0">
                <a:latin typeface="Arial" panose="020B0604020202020204" pitchFamily="34" charset="0"/>
                <a:ea typeface="Calibri" panose="020F0502020204030204" pitchFamily="34" charset="0"/>
                <a:cs typeface="Arial" panose="020B0604020202020204" pitchFamily="34" charset="0"/>
              </a:rPr>
              <a:t> is expected to </a:t>
            </a:r>
            <a:r>
              <a:rPr lang="en-US" sz="1400" dirty="0" smtClean="0">
                <a:latin typeface="Arial" panose="020B0604020202020204" pitchFamily="34" charset="0"/>
                <a:ea typeface="Calibri" panose="020F0502020204030204" pitchFamily="34" charset="0"/>
                <a:cs typeface="Arial" panose="020B0604020202020204" pitchFamily="34" charset="0"/>
              </a:rPr>
              <a:t>ratchet </a:t>
            </a:r>
            <a:r>
              <a:rPr lang="en-US" sz="1400" dirty="0">
                <a:latin typeface="Arial" panose="020B0604020202020204" pitchFamily="34" charset="0"/>
                <a:ea typeface="Calibri" panose="020F0502020204030204" pitchFamily="34" charset="0"/>
                <a:cs typeface="Arial" panose="020B0604020202020204" pitchFamily="34" charset="0"/>
              </a:rPr>
              <a:t>up </a:t>
            </a:r>
            <a:r>
              <a:rPr lang="en-US" sz="1400" u="sng" dirty="0">
                <a:latin typeface="Arial" panose="020B0604020202020204" pitchFamily="34" charset="0"/>
                <a:ea typeface="Calibri" panose="020F0502020204030204" pitchFamily="34" charset="0"/>
                <a:cs typeface="Arial" panose="020B0604020202020204" pitchFamily="34" charset="0"/>
              </a:rPr>
              <a:t>rulemaking</a:t>
            </a:r>
            <a:r>
              <a:rPr lang="en-US" sz="1400" dirty="0">
                <a:latin typeface="Arial" panose="020B0604020202020204" pitchFamily="34" charset="0"/>
                <a:ea typeface="Calibri" panose="020F0502020204030204" pitchFamily="34" charset="0"/>
                <a:cs typeface="Arial" panose="020B0604020202020204" pitchFamily="34" charset="0"/>
              </a:rPr>
              <a:t> and </a:t>
            </a:r>
            <a:r>
              <a:rPr lang="en-US" sz="1400" u="sng" dirty="0">
                <a:latin typeface="Arial" panose="020B0604020202020204" pitchFamily="34" charset="0"/>
                <a:ea typeface="Calibri" panose="020F0502020204030204" pitchFamily="34" charset="0"/>
                <a:cs typeface="Arial" panose="020B0604020202020204" pitchFamily="34" charset="0"/>
              </a:rPr>
              <a:t>enforcement</a:t>
            </a:r>
            <a:r>
              <a:rPr lang="en-US" sz="1400" dirty="0">
                <a:latin typeface="Arial" panose="020B0604020202020204" pitchFamily="34" charset="0"/>
                <a:ea typeface="Calibri" panose="020F0502020204030204" pitchFamily="34" charset="0"/>
                <a:cs typeface="Arial" panose="020B0604020202020204" pitchFamily="34" charset="0"/>
              </a:rPr>
              <a:t> across a broad array of priorities, privacy and security is expected to be among them </a:t>
            </a:r>
          </a:p>
          <a:p>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Other agencies likely to likewise increase enforcement under new administration directives</a:t>
            </a:r>
          </a:p>
          <a:p>
            <a:pPr marL="214313" indent="-214313">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The </a:t>
            </a:r>
            <a:r>
              <a:rPr lang="en-US" sz="1400" dirty="0" err="1">
                <a:latin typeface="Arial" panose="020B0604020202020204" pitchFamily="34" charset="0"/>
                <a:ea typeface="Calibri" panose="020F0502020204030204" pitchFamily="34" charset="0"/>
                <a:cs typeface="Arial" panose="020B0604020202020204" pitchFamily="34" charset="0"/>
              </a:rPr>
              <a:t>SolarWinds</a:t>
            </a:r>
            <a:r>
              <a:rPr lang="en-US" sz="1400" dirty="0">
                <a:latin typeface="Arial" panose="020B0604020202020204" pitchFamily="34" charset="0"/>
                <a:ea typeface="Calibri" panose="020F0502020204030204" pitchFamily="34" charset="0"/>
                <a:cs typeface="Arial" panose="020B0604020202020204" pitchFamily="34" charset="0"/>
              </a:rPr>
              <a:t> event may result in a </a:t>
            </a:r>
            <a:r>
              <a:rPr lang="en-US" sz="1400" dirty="0" smtClean="0">
                <a:latin typeface="Arial" panose="020B0604020202020204" pitchFamily="34" charset="0"/>
                <a:ea typeface="Calibri" panose="020F0502020204030204" pitchFamily="34" charset="0"/>
                <a:cs typeface="Arial" panose="020B0604020202020204" pitchFamily="34" charset="0"/>
              </a:rPr>
              <a:t>wide scale </a:t>
            </a:r>
            <a:r>
              <a:rPr lang="en-US" sz="1400" dirty="0">
                <a:latin typeface="Arial" panose="020B0604020202020204" pitchFamily="34" charset="0"/>
                <a:ea typeface="Calibri" panose="020F0502020204030204" pitchFamily="34" charset="0"/>
                <a:cs typeface="Arial" panose="020B0604020202020204" pitchFamily="34" charset="0"/>
              </a:rPr>
              <a:t>review within the federal government and cybersecurity industry on how to approach third party risk management and nation state threats – the financial sector has historically been at the forefront of regulations on these issues</a:t>
            </a:r>
          </a:p>
          <a:p>
            <a:pPr marL="214313" indent="-214313">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Oct. 1, 2020 guidance on ransomware payments in view of sanctions / AML:</a:t>
            </a:r>
          </a:p>
          <a:p>
            <a:pPr marL="557213" lvl="1" indent="-214313">
              <a:buFont typeface="Courier New" panose="02070309020205020404" pitchFamily="49" charset="0"/>
              <a:buChar char="o"/>
            </a:pPr>
            <a:r>
              <a:rPr lang="en-US" sz="1400" dirty="0" err="1">
                <a:latin typeface="Arial" panose="020B0604020202020204" pitchFamily="34" charset="0"/>
                <a:ea typeface="Calibri" panose="020F0502020204030204" pitchFamily="34" charset="0"/>
                <a:cs typeface="Arial" panose="020B0604020202020204" pitchFamily="34" charset="0"/>
              </a:rPr>
              <a:t>OFAC</a:t>
            </a:r>
            <a:r>
              <a:rPr lang="en-US" sz="1400" dirty="0">
                <a:latin typeface="Arial" panose="020B0604020202020204" pitchFamily="34" charset="0"/>
                <a:ea typeface="Calibri" panose="020F0502020204030204" pitchFamily="34" charset="0"/>
                <a:cs typeface="Arial" panose="020B0604020202020204" pitchFamily="34" charset="0"/>
              </a:rPr>
              <a:t>: Advisory on Potential Sanctions Risks for Facilitating Ransomware Payments </a:t>
            </a:r>
          </a:p>
          <a:p>
            <a:pPr marL="557213" lvl="1" indent="-214313">
              <a:buFont typeface="Courier New" panose="02070309020205020404" pitchFamily="49" charset="0"/>
              <a:buChar char="o"/>
            </a:pPr>
            <a:r>
              <a:rPr lang="en-US" sz="1400" dirty="0" err="1">
                <a:latin typeface="Arial" panose="020B0604020202020204" pitchFamily="34" charset="0"/>
                <a:ea typeface="Calibri" panose="020F0502020204030204" pitchFamily="34" charset="0"/>
                <a:cs typeface="Arial" panose="020B0604020202020204" pitchFamily="34" charset="0"/>
              </a:rPr>
              <a:t>FinCEN</a:t>
            </a:r>
            <a:r>
              <a:rPr lang="en-US" sz="1400" dirty="0">
                <a:latin typeface="Arial" panose="020B0604020202020204" pitchFamily="34" charset="0"/>
                <a:ea typeface="Calibri" panose="020F0502020204030204" pitchFamily="34" charset="0"/>
                <a:cs typeface="Arial" panose="020B0604020202020204" pitchFamily="34" charset="0"/>
              </a:rPr>
              <a:t>: Advisory on Ransomware and the Use of the Financial System to Facilitate Ransom Payments</a:t>
            </a:r>
          </a:p>
          <a:p>
            <a:pPr marL="214313" indent="-214313">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Focus on algorithms and artificial intelligence (AI/ML) impacting consumers</a:t>
            </a:r>
          </a:p>
          <a:p>
            <a:pPr marL="557213" lvl="1" indent="-214313">
              <a:buFont typeface="Courier New" panose="02070309020205020404" pitchFamily="49" charset="0"/>
              <a:buChar char="o"/>
            </a:pPr>
            <a:r>
              <a:rPr lang="en-US" sz="1400" dirty="0">
                <a:latin typeface="Arial" panose="020B0604020202020204" pitchFamily="34" charset="0"/>
                <a:ea typeface="Calibri" panose="020F0502020204030204" pitchFamily="34" charset="0"/>
                <a:cs typeface="Arial" panose="020B0604020202020204" pitchFamily="34" charset="0"/>
              </a:rPr>
              <a:t>Issues of equality/privacy may quickly generate significant exposure (have an incident response plan?)</a:t>
            </a:r>
          </a:p>
        </p:txBody>
      </p:sp>
    </p:spTree>
    <p:extLst>
      <p:ext uri="{BB962C8B-B14F-4D97-AF65-F5344CB8AC3E}">
        <p14:creationId xmlns:p14="http://schemas.microsoft.com/office/powerpoint/2010/main" val="70831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1822" y="615705"/>
            <a:ext cx="8196354" cy="574382"/>
          </a:xfrm>
        </p:spPr>
        <p:txBody>
          <a:bodyPr>
            <a:normAutofit fontScale="90000"/>
          </a:bodyPr>
          <a:lstStyle/>
          <a:p>
            <a:r>
              <a:rPr lang="en-US" dirty="0" smtClean="0"/>
              <a:t>Preserving A/C Privilege in Incident Response</a:t>
            </a:r>
            <a:endParaRPr lang="en-US" dirty="0"/>
          </a:p>
        </p:txBody>
      </p:sp>
      <p:sp>
        <p:nvSpPr>
          <p:cNvPr id="4" name="Slide Number Placeholder 3"/>
          <p:cNvSpPr>
            <a:spLocks noGrp="1"/>
          </p:cNvSpPr>
          <p:nvPr>
            <p:ph type="sldNum" sz="quarter" idx="12"/>
          </p:nvPr>
        </p:nvSpPr>
        <p:spPr/>
        <p:txBody>
          <a:bodyPr/>
          <a:lstStyle/>
          <a:p>
            <a:pPr lvl="0"/>
            <a:fld id="{B021D91C-711F-4FDB-B76A-2701DC44BC53}" type="slidenum">
              <a:rPr lang="en-US" noProof="0" smtClean="0"/>
              <a:pPr lvl="0"/>
              <a:t>31</a:t>
            </a:fld>
            <a:endParaRPr lang="en-US" noProof="0" dirty="0"/>
          </a:p>
        </p:txBody>
      </p:sp>
      <p:sp>
        <p:nvSpPr>
          <p:cNvPr id="5" name="Rectangle 4"/>
          <p:cNvSpPr/>
          <p:nvPr/>
        </p:nvSpPr>
        <p:spPr>
          <a:xfrm>
            <a:off x="511822" y="1641745"/>
            <a:ext cx="7797343" cy="3811300"/>
          </a:xfrm>
          <a:prstGeom prst="rect">
            <a:avLst/>
          </a:prstGeom>
        </p:spPr>
        <p:txBody>
          <a:bodyPr wrap="square">
            <a:spAutoFit/>
          </a:bodyPr>
          <a:lstStyle/>
          <a:p>
            <a:pPr marL="214313" indent="-214313">
              <a:buFont typeface="Arial" panose="020B0604020202020204" pitchFamily="34" charset="0"/>
              <a:buChar char="•"/>
            </a:pPr>
            <a:r>
              <a:rPr lang="en-US" sz="1500" dirty="0" smtClean="0">
                <a:latin typeface="Arial" panose="020B0604020202020204" pitchFamily="34" charset="0"/>
                <a:ea typeface="Calibri" panose="020F0502020204030204" pitchFamily="34" charset="0"/>
                <a:cs typeface="Arial" panose="020B0604020202020204" pitchFamily="34" charset="0"/>
              </a:rPr>
              <a:t>Well-established </a:t>
            </a:r>
            <a:r>
              <a:rPr lang="en-US" sz="1500" dirty="0">
                <a:latin typeface="Arial" panose="020B0604020202020204" pitchFamily="34" charset="0"/>
                <a:ea typeface="Calibri" panose="020F0502020204030204" pitchFamily="34" charset="0"/>
                <a:cs typeface="Arial" panose="020B0604020202020204" pitchFamily="34" charset="0"/>
              </a:rPr>
              <a:t>norms regarding the attorney-client privilege afforded to forensic investigations following cyber incidents have been upended in recent court decisions</a:t>
            </a:r>
          </a:p>
          <a:p>
            <a:pPr marL="214313" indent="-214313">
              <a:buFont typeface="Arial" panose="020B0604020202020204" pitchFamily="34" charset="0"/>
              <a:buChar char="•"/>
            </a:pPr>
            <a:endParaRPr lang="en-US" sz="15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500" i="1" dirty="0">
                <a:latin typeface="Arial" panose="020B0604020202020204" pitchFamily="34" charset="0"/>
                <a:ea typeface="Calibri" panose="020F0502020204030204" pitchFamily="34" charset="0"/>
                <a:cs typeface="Arial" panose="020B0604020202020204" pitchFamily="34" charset="0"/>
              </a:rPr>
              <a:t>See, e.g., In re: Capital One Customer Data Security Breach Litigation</a:t>
            </a:r>
            <a:r>
              <a:rPr lang="en-US" sz="1500" dirty="0">
                <a:latin typeface="Arial" panose="020B0604020202020204" pitchFamily="34" charset="0"/>
                <a:ea typeface="Calibri" panose="020F0502020204030204" pitchFamily="34" charset="0"/>
                <a:cs typeface="Arial" panose="020B0604020202020204" pitchFamily="34" charset="0"/>
              </a:rPr>
              <a:t>, No. 1:19-md-02915, </a:t>
            </a:r>
            <a:r>
              <a:rPr lang="en-US" sz="1500" dirty="0" err="1">
                <a:latin typeface="Arial" panose="020B0604020202020204" pitchFamily="34" charset="0"/>
                <a:ea typeface="Calibri" panose="020F0502020204030204" pitchFamily="34" charset="0"/>
                <a:cs typeface="Arial" panose="020B0604020202020204" pitchFamily="34" charset="0"/>
              </a:rPr>
              <a:t>Dkt</a:t>
            </a:r>
            <a:r>
              <a:rPr lang="en-US" sz="1500" dirty="0">
                <a:latin typeface="Arial" panose="020B0604020202020204" pitchFamily="34" charset="0"/>
                <a:ea typeface="Calibri" panose="020F0502020204030204" pitchFamily="34" charset="0"/>
                <a:cs typeface="Arial" panose="020B0604020202020204" pitchFamily="34" charset="0"/>
              </a:rPr>
              <a:t>. 641 (E.D. Va. Jun 25, 2020), </a:t>
            </a:r>
            <a:r>
              <a:rPr lang="en-US" sz="1500" i="1" dirty="0" err="1">
                <a:latin typeface="Arial" panose="020B0604020202020204" pitchFamily="34" charset="0"/>
                <a:ea typeface="Calibri" panose="020F0502020204030204" pitchFamily="34" charset="0"/>
                <a:cs typeface="Arial" panose="020B0604020202020204" pitchFamily="34" charset="0"/>
              </a:rPr>
              <a:t>Wengul</a:t>
            </a:r>
            <a:r>
              <a:rPr lang="en-US" sz="1500" i="1" dirty="0">
                <a:latin typeface="Arial" panose="020B0604020202020204" pitchFamily="34" charset="0"/>
                <a:ea typeface="Calibri" panose="020F0502020204030204" pitchFamily="34" charset="0"/>
                <a:cs typeface="Arial" panose="020B0604020202020204" pitchFamily="34" charset="0"/>
              </a:rPr>
              <a:t> v Clark Hill</a:t>
            </a:r>
            <a:r>
              <a:rPr lang="en-US" sz="1500" dirty="0">
                <a:latin typeface="Arial" panose="020B0604020202020204" pitchFamily="34" charset="0"/>
                <a:ea typeface="Calibri" panose="020F0502020204030204" pitchFamily="34" charset="0"/>
                <a:cs typeface="Arial" panose="020B0604020202020204" pitchFamily="34" charset="0"/>
              </a:rPr>
              <a:t>, No. 19-cv-3195 (</a:t>
            </a:r>
            <a:r>
              <a:rPr lang="en-US" sz="1500" dirty="0" err="1">
                <a:latin typeface="Arial" panose="020B0604020202020204" pitchFamily="34" charset="0"/>
                <a:ea typeface="Calibri" panose="020F0502020204030204" pitchFamily="34" charset="0"/>
                <a:cs typeface="Arial" panose="020B0604020202020204" pitchFamily="34" charset="0"/>
              </a:rPr>
              <a:t>D.D.C</a:t>
            </a:r>
            <a:r>
              <a:rPr lang="en-US" sz="1500" dirty="0">
                <a:latin typeface="Arial" panose="020B0604020202020204" pitchFamily="34" charset="0"/>
                <a:ea typeface="Calibri" panose="020F0502020204030204" pitchFamily="34" charset="0"/>
                <a:cs typeface="Arial" panose="020B0604020202020204" pitchFamily="34" charset="0"/>
              </a:rPr>
              <a:t>. Jan. 12, 2021) </a:t>
            </a:r>
          </a:p>
          <a:p>
            <a:pPr marL="214313" indent="-214313">
              <a:buFont typeface="Arial" panose="020B0604020202020204" pitchFamily="34" charset="0"/>
              <a:buChar char="•"/>
            </a:pPr>
            <a:endParaRPr lang="en-US" sz="1500" dirty="0">
              <a:latin typeface="Arial" panose="020B0604020202020204" pitchFamily="34" charset="0"/>
              <a:ea typeface="Calibri" panose="020F0502020204030204" pitchFamily="34" charset="0"/>
              <a:cs typeface="Arial" panose="020B0604020202020204" pitchFamily="34" charset="0"/>
            </a:endParaRPr>
          </a:p>
          <a:p>
            <a:pPr marL="214313" indent="-214313">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Organizations need to operate very carefully to preserve privilege:</a:t>
            </a:r>
          </a:p>
          <a:p>
            <a:pPr marL="214313" indent="-214313">
              <a:buFont typeface="Arial" panose="020B0604020202020204" pitchFamily="34" charset="0"/>
              <a:buChar char="•"/>
            </a:pPr>
            <a:endParaRPr lang="en-US" sz="1500" dirty="0">
              <a:latin typeface="Arial" panose="020B0604020202020204" pitchFamily="34" charset="0"/>
              <a:ea typeface="Calibri" panose="020F0502020204030204" pitchFamily="34" charset="0"/>
              <a:cs typeface="Arial" panose="020B0604020202020204" pitchFamily="34" charset="0"/>
            </a:endParaRPr>
          </a:p>
          <a:p>
            <a:pPr marL="557213" lvl="1" indent="-214313">
              <a:spcAft>
                <a:spcPts val="45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Engagement should be tied to outside counsel, not the business</a:t>
            </a:r>
          </a:p>
          <a:p>
            <a:pPr marL="557213" lvl="1" indent="-214313">
              <a:spcAft>
                <a:spcPts val="45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Fees covered by legal department, not IT</a:t>
            </a:r>
          </a:p>
          <a:p>
            <a:pPr marL="557213" lvl="1" indent="-214313">
              <a:spcAft>
                <a:spcPts val="45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Purpose should be specific to legal needs, reports and findings should not be used for IT recovery, remediation or other non-legal purposes</a:t>
            </a:r>
          </a:p>
          <a:p>
            <a:pPr marL="557213" lvl="1" indent="-214313">
              <a:spcAft>
                <a:spcPts val="45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Disclosures to regulators, senior management, accountant can waive privilege </a:t>
            </a:r>
          </a:p>
          <a:p>
            <a:pPr marL="557213" lvl="1" indent="-214313">
              <a:spcAft>
                <a:spcPts val="45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Consider the pros/cons of written reports very </a:t>
            </a:r>
            <a:r>
              <a:rPr lang="en-US" sz="1500" dirty="0" smtClean="0">
                <a:latin typeface="Arial" panose="020B0604020202020204" pitchFamily="34" charset="0"/>
                <a:ea typeface="Calibri" panose="020F0502020204030204" pitchFamily="34" charset="0"/>
                <a:cs typeface="Arial" panose="020B0604020202020204" pitchFamily="34" charset="0"/>
              </a:rPr>
              <a:t>carefully</a:t>
            </a:r>
            <a:endParaRPr lang="en-US" sz="1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35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98" y="2663942"/>
            <a:ext cx="7886700" cy="779463"/>
          </a:xfrm>
        </p:spPr>
        <p:txBody>
          <a:bodyPr>
            <a:noAutofit/>
          </a:bodyPr>
          <a:lstStyle/>
          <a:p>
            <a:pPr algn="ctr"/>
            <a:r>
              <a:rPr lang="en-US" sz="6000" dirty="0" smtClean="0"/>
              <a:t>Q&amp;A</a:t>
            </a:r>
            <a:endParaRPr lang="en-US" sz="6000" dirty="0"/>
          </a:p>
        </p:txBody>
      </p:sp>
      <p:sp>
        <p:nvSpPr>
          <p:cNvPr id="3" name="Slide Number Placeholder 2"/>
          <p:cNvSpPr>
            <a:spLocks noGrp="1"/>
          </p:cNvSpPr>
          <p:nvPr>
            <p:ph type="sldNum" sz="quarter" idx="12"/>
          </p:nvPr>
        </p:nvSpPr>
        <p:spPr/>
        <p:txBody>
          <a:bodyPr/>
          <a:lstStyle/>
          <a:p>
            <a:fld id="{E6AB0CA8-27AE-4F82-A141-302F5F13940C}" type="slidenum">
              <a:rPr lang="en-US" smtClean="0"/>
              <a:t>32</a:t>
            </a:fld>
            <a:endParaRPr lang="en-US"/>
          </a:p>
        </p:txBody>
      </p:sp>
    </p:spTree>
    <p:extLst>
      <p:ext uri="{BB962C8B-B14F-4D97-AF65-F5344CB8AC3E}">
        <p14:creationId xmlns:p14="http://schemas.microsoft.com/office/powerpoint/2010/main" val="3497569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Thank you!</a:t>
            </a:r>
            <a:br>
              <a:rPr lang="en-US" sz="6000" dirty="0" smtClean="0"/>
            </a:br>
            <a:r>
              <a:rPr lang="en-US" sz="6000" dirty="0"/>
              <a:t/>
            </a:r>
            <a:br>
              <a:rPr lang="en-US" sz="6000" dirty="0"/>
            </a:br>
            <a:r>
              <a:rPr lang="en-US" sz="3200" dirty="0"/>
              <a:t>h</a:t>
            </a:r>
            <a:r>
              <a:rPr lang="en-US" sz="3200" dirty="0" smtClean="0"/>
              <a:t>klaw.com</a:t>
            </a:r>
            <a:endParaRPr lang="en-US" sz="3200" dirty="0"/>
          </a:p>
        </p:txBody>
      </p:sp>
      <p:sp>
        <p:nvSpPr>
          <p:cNvPr id="3" name="Slide Number Placeholder 2"/>
          <p:cNvSpPr>
            <a:spLocks noGrp="1"/>
          </p:cNvSpPr>
          <p:nvPr>
            <p:ph type="sldNum" sz="quarter" idx="12"/>
          </p:nvPr>
        </p:nvSpPr>
        <p:spPr/>
        <p:txBody>
          <a:bodyPr/>
          <a:lstStyle/>
          <a:p>
            <a:fld id="{E6AB0CA8-27AE-4F82-A141-302F5F13940C}" type="slidenum">
              <a:rPr lang="en-US" smtClean="0"/>
              <a:t>33</a:t>
            </a:fld>
            <a:endParaRPr lang="en-US"/>
          </a:p>
        </p:txBody>
      </p:sp>
    </p:spTree>
    <p:extLst>
      <p:ext uri="{BB962C8B-B14F-4D97-AF65-F5344CB8AC3E}">
        <p14:creationId xmlns:p14="http://schemas.microsoft.com/office/powerpoint/2010/main" val="162797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Moderator/Presenters</a:t>
            </a:r>
            <a:endParaRPr lang="en-US" dirty="0"/>
          </a:p>
        </p:txBody>
      </p:sp>
      <p:sp>
        <p:nvSpPr>
          <p:cNvPr id="4" name="Text Placeholder 3"/>
          <p:cNvSpPr>
            <a:spLocks noGrp="1"/>
          </p:cNvSpPr>
          <p:nvPr>
            <p:ph type="body" sz="quarter" idx="14"/>
          </p:nvPr>
        </p:nvSpPr>
        <p:spPr/>
        <p:txBody>
          <a:bodyPr/>
          <a:lstStyle/>
          <a:p>
            <a:r>
              <a:rPr lang="en-US" dirty="0"/>
              <a:t>Ron Klein</a:t>
            </a:r>
          </a:p>
          <a:p>
            <a:r>
              <a:rPr lang="en-US" dirty="0"/>
              <a:t>Partner | Fort Lauderdale / D.C.</a:t>
            </a:r>
          </a:p>
          <a:p>
            <a:r>
              <a:rPr lang="en-US" dirty="0"/>
              <a:t>954.468.7874 / 202.469.5152</a:t>
            </a:r>
          </a:p>
          <a:p>
            <a:r>
              <a:rPr lang="en-US" dirty="0"/>
              <a:t>Ron.Klein@hklaw.com</a:t>
            </a:r>
          </a:p>
          <a:p>
            <a:endParaRPr lang="en-US" dirty="0"/>
          </a:p>
        </p:txBody>
      </p:sp>
      <p:sp>
        <p:nvSpPr>
          <p:cNvPr id="6" name="Text Placeholder 5"/>
          <p:cNvSpPr>
            <a:spLocks noGrp="1"/>
          </p:cNvSpPr>
          <p:nvPr>
            <p:ph type="body" sz="quarter" idx="16"/>
          </p:nvPr>
        </p:nvSpPr>
        <p:spPr>
          <a:xfrm>
            <a:off x="6169277" y="1409700"/>
            <a:ext cx="2596032" cy="1143000"/>
          </a:xfrm>
        </p:spPr>
        <p:txBody>
          <a:bodyPr>
            <a:normAutofit/>
          </a:bodyPr>
          <a:lstStyle/>
          <a:p>
            <a:r>
              <a:rPr lang="en-US" dirty="0"/>
              <a:t>Scott Mason</a:t>
            </a:r>
          </a:p>
          <a:p>
            <a:r>
              <a:rPr lang="en-US" dirty="0"/>
              <a:t>Sr. Policy Advisor | D.C. / Charlotte </a:t>
            </a:r>
          </a:p>
          <a:p>
            <a:r>
              <a:rPr lang="en-US" dirty="0"/>
              <a:t>202.469.5330 / 980.215.7830</a:t>
            </a:r>
          </a:p>
          <a:p>
            <a:r>
              <a:rPr lang="en-US" dirty="0"/>
              <a:t>Scott.Mason@hklaw.com</a:t>
            </a:r>
          </a:p>
          <a:p>
            <a:endParaRPr lang="en-US" dirty="0"/>
          </a:p>
        </p:txBody>
      </p:sp>
      <p:sp>
        <p:nvSpPr>
          <p:cNvPr id="8" name="Text Placeholder 7"/>
          <p:cNvSpPr>
            <a:spLocks noGrp="1"/>
          </p:cNvSpPr>
          <p:nvPr>
            <p:ph type="body" sz="quarter" idx="18"/>
          </p:nvPr>
        </p:nvSpPr>
        <p:spPr>
          <a:xfrm>
            <a:off x="1982787" y="3017191"/>
            <a:ext cx="2634359" cy="1143000"/>
          </a:xfrm>
        </p:spPr>
        <p:txBody>
          <a:bodyPr>
            <a:normAutofit/>
          </a:bodyPr>
          <a:lstStyle/>
          <a:p>
            <a:r>
              <a:rPr lang="en-US" dirty="0"/>
              <a:t>Kwamina Thomas Williford</a:t>
            </a:r>
          </a:p>
          <a:p>
            <a:r>
              <a:rPr lang="en-US" dirty="0"/>
              <a:t>Partner | Washington, D.C.</a:t>
            </a:r>
          </a:p>
          <a:p>
            <a:r>
              <a:rPr lang="en-US" dirty="0"/>
              <a:t>202.282.1857</a:t>
            </a:r>
          </a:p>
          <a:p>
            <a:r>
              <a:rPr lang="en-US" dirty="0"/>
              <a:t>Kwamina.Williford@hklaw.com</a:t>
            </a:r>
          </a:p>
          <a:p>
            <a:endParaRPr lang="en-US" dirty="0"/>
          </a:p>
        </p:txBody>
      </p:sp>
      <p:sp>
        <p:nvSpPr>
          <p:cNvPr id="10" name="Text Placeholder 9"/>
          <p:cNvSpPr>
            <a:spLocks noGrp="1"/>
          </p:cNvSpPr>
          <p:nvPr>
            <p:ph type="body" sz="quarter" idx="20"/>
          </p:nvPr>
        </p:nvSpPr>
        <p:spPr>
          <a:xfrm>
            <a:off x="6169277" y="3017191"/>
            <a:ext cx="2596032" cy="1143000"/>
          </a:xfrm>
        </p:spPr>
        <p:txBody>
          <a:bodyPr/>
          <a:lstStyle/>
          <a:p>
            <a:r>
              <a:rPr lang="en-US" dirty="0"/>
              <a:t>Mark Francis</a:t>
            </a:r>
          </a:p>
          <a:p>
            <a:r>
              <a:rPr lang="en-US" dirty="0"/>
              <a:t>Partner | New York</a:t>
            </a:r>
          </a:p>
          <a:p>
            <a:r>
              <a:rPr lang="en-US" dirty="0"/>
              <a:t>212.513.3572</a:t>
            </a:r>
          </a:p>
          <a:p>
            <a:r>
              <a:rPr lang="en-US" dirty="0"/>
              <a:t>Mark.Francis@hklaw.com</a:t>
            </a:r>
          </a:p>
        </p:txBody>
      </p:sp>
      <p:pic>
        <p:nvPicPr>
          <p:cNvPr id="15" name="Picture Placeholder 1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636890" y="1386835"/>
            <a:ext cx="1143000" cy="1143000"/>
          </a:xfrm>
        </p:spPr>
      </p:pic>
      <p:pic>
        <p:nvPicPr>
          <p:cNvPr id="16" name="Picture Placeholder 18"/>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tretch>
            <a:fillRect/>
          </a:stretch>
        </p:blipFill>
        <p:spPr>
          <a:xfrm>
            <a:off x="4821712" y="1386835"/>
            <a:ext cx="1143000" cy="1143000"/>
          </a:xfrm>
        </p:spPr>
      </p:pic>
      <p:pic>
        <p:nvPicPr>
          <p:cNvPr id="17" name="Picture Placeholder 16"/>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tretch>
            <a:fillRect/>
          </a:stretch>
        </p:blipFill>
        <p:spPr>
          <a:xfrm>
            <a:off x="636890" y="2995104"/>
            <a:ext cx="1143000" cy="1143000"/>
          </a:xfrm>
        </p:spPr>
      </p:pic>
      <p:pic>
        <p:nvPicPr>
          <p:cNvPr id="18" name="Picture Placeholder 19"/>
          <p:cNvPicPr>
            <a:picLocks noGrp="1" noChangeAspect="1"/>
          </p:cNvPicPr>
          <p:nvPr>
            <p:ph type="pic" sz="quarter" idx="22"/>
          </p:nvPr>
        </p:nvPicPr>
        <p:blipFill>
          <a:blip r:embed="rId5" cstate="print">
            <a:extLst>
              <a:ext uri="{28A0092B-C50C-407E-A947-70E740481C1C}">
                <a14:useLocalDpi xmlns:a14="http://schemas.microsoft.com/office/drawing/2010/main" val="0"/>
              </a:ext>
            </a:extLst>
          </a:blip>
          <a:stretch>
            <a:fillRect/>
          </a:stretch>
        </p:blipFill>
        <p:spPr>
          <a:xfrm>
            <a:off x="4821712" y="2995104"/>
            <a:ext cx="1143000" cy="1143000"/>
          </a:xfrm>
        </p:spPr>
      </p:pic>
      <p:sp>
        <p:nvSpPr>
          <p:cNvPr id="3" name="Slide Number Placeholder 2"/>
          <p:cNvSpPr>
            <a:spLocks noGrp="1"/>
          </p:cNvSpPr>
          <p:nvPr>
            <p:ph type="sldNum" sz="quarter" idx="12"/>
          </p:nvPr>
        </p:nvSpPr>
        <p:spPr/>
        <p:txBody>
          <a:bodyPr/>
          <a:lstStyle/>
          <a:p>
            <a:fld id="{E6AB0CA8-27AE-4F82-A141-302F5F13940C}" type="slidenum">
              <a:rPr lang="en-US" smtClean="0"/>
              <a:t>4</a:t>
            </a:fld>
            <a:endParaRPr lang="en-US"/>
          </a:p>
        </p:txBody>
      </p:sp>
    </p:spTree>
    <p:extLst>
      <p:ext uri="{BB962C8B-B14F-4D97-AF65-F5344CB8AC3E}">
        <p14:creationId xmlns:p14="http://schemas.microsoft.com/office/powerpoint/2010/main" val="32655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5766"/>
            <a:ext cx="7772400" cy="772059"/>
          </a:xfrm>
        </p:spPr>
        <p:txBody>
          <a:bodyPr>
            <a:noAutofit/>
          </a:bodyPr>
          <a:lstStyle/>
          <a:p>
            <a:r>
              <a:rPr lang="en-US" sz="4800" dirty="0"/>
              <a:t>Anti-Money Laundering and Bank Secrecy Act</a:t>
            </a:r>
          </a:p>
        </p:txBody>
      </p:sp>
      <p:sp>
        <p:nvSpPr>
          <p:cNvPr id="3" name="Subtitle 2"/>
          <p:cNvSpPr>
            <a:spLocks noGrp="1"/>
          </p:cNvSpPr>
          <p:nvPr>
            <p:ph type="subTitle" idx="1"/>
          </p:nvPr>
        </p:nvSpPr>
        <p:spPr>
          <a:xfrm>
            <a:off x="685800" y="3810005"/>
            <a:ext cx="7772400" cy="561546"/>
          </a:xfrm>
        </p:spPr>
        <p:txBody>
          <a:bodyPr>
            <a:noAutofit/>
          </a:bodyPr>
          <a:lstStyle/>
          <a:p>
            <a:r>
              <a:rPr lang="en-US" sz="3600" dirty="0" smtClean="0"/>
              <a:t>Andres “Andy” Fernandez, Gabriel “Gabe” Caballero </a:t>
            </a:r>
          </a:p>
          <a:p>
            <a:r>
              <a:rPr lang="en-US" sz="3600" dirty="0" smtClean="0"/>
              <a:t>&amp; Brian Hayes</a:t>
            </a:r>
            <a:endParaRPr lang="en-US" sz="3600" dirty="0"/>
          </a:p>
        </p:txBody>
      </p:sp>
      <p:sp>
        <p:nvSpPr>
          <p:cNvPr id="4" name="Slide Number Placeholder 3"/>
          <p:cNvSpPr>
            <a:spLocks noGrp="1"/>
          </p:cNvSpPr>
          <p:nvPr>
            <p:ph type="sldNum" sz="quarter" idx="12"/>
          </p:nvPr>
        </p:nvSpPr>
        <p:spPr/>
        <p:txBody>
          <a:bodyPr/>
          <a:lstStyle/>
          <a:p>
            <a:fld id="{E6AB0CA8-27AE-4F82-A141-302F5F13940C}" type="slidenum">
              <a:rPr lang="en-US" smtClean="0"/>
              <a:t>5</a:t>
            </a:fld>
            <a:endParaRPr lang="en-US"/>
          </a:p>
        </p:txBody>
      </p:sp>
    </p:spTree>
    <p:extLst>
      <p:ext uri="{BB962C8B-B14F-4D97-AF65-F5344CB8AC3E}">
        <p14:creationId xmlns:p14="http://schemas.microsoft.com/office/powerpoint/2010/main" val="224267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708" y="454620"/>
            <a:ext cx="8216093" cy="690590"/>
          </a:xfrm>
        </p:spPr>
        <p:txBody>
          <a:bodyPr>
            <a:noAutofit/>
          </a:bodyPr>
          <a:lstStyle/>
          <a:p>
            <a:r>
              <a:rPr lang="en-US" sz="2800" dirty="0" smtClean="0"/>
              <a:t>Anti-Money Laundering and Bank Secrecy Act</a:t>
            </a:r>
            <a:endParaRPr lang="en-US" sz="2800" dirty="0"/>
          </a:p>
        </p:txBody>
      </p:sp>
      <p:sp>
        <p:nvSpPr>
          <p:cNvPr id="3" name="Content Placeholder 2"/>
          <p:cNvSpPr>
            <a:spLocks noGrp="1"/>
          </p:cNvSpPr>
          <p:nvPr>
            <p:ph idx="1"/>
          </p:nvPr>
        </p:nvSpPr>
        <p:spPr/>
        <p:txBody>
          <a:bodyPr>
            <a:normAutofit/>
          </a:bodyPr>
          <a:lstStyle/>
          <a:p>
            <a:pPr marL="0" indent="0">
              <a:spcAft>
                <a:spcPts val="1200"/>
              </a:spcAft>
              <a:buNone/>
            </a:pPr>
            <a:r>
              <a:rPr lang="en-US" sz="2400" b="1" dirty="0" smtClean="0"/>
              <a:t>The new administration will be focused and active on AML and </a:t>
            </a:r>
            <a:r>
              <a:rPr lang="en-US" sz="2400" b="1" dirty="0" err="1" smtClean="0"/>
              <a:t>BSA</a:t>
            </a:r>
            <a:r>
              <a:rPr lang="en-US" sz="2400" b="1" dirty="0" smtClean="0"/>
              <a:t> enforcement</a:t>
            </a:r>
          </a:p>
          <a:p>
            <a:r>
              <a:rPr lang="en-US" sz="1900" b="1" dirty="0" smtClean="0"/>
              <a:t>President Biden views money laundering and its connection to corruption as a national security issue</a:t>
            </a:r>
          </a:p>
          <a:p>
            <a:pPr lvl="1"/>
            <a:r>
              <a:rPr lang="en-US" dirty="0" smtClean="0"/>
              <a:t>“Why America Must Lead Again,” Foreign Affairs, March/April 2020 </a:t>
            </a:r>
          </a:p>
          <a:p>
            <a:pPr marL="457200" lvl="1" indent="0">
              <a:buNone/>
            </a:pPr>
            <a:endParaRPr lang="en-US" sz="1600" dirty="0" smtClean="0"/>
          </a:p>
          <a:p>
            <a:pPr>
              <a:spcBef>
                <a:spcPts val="0"/>
              </a:spcBef>
            </a:pPr>
            <a:r>
              <a:rPr lang="en-US" sz="1900" b="1" dirty="0" smtClean="0"/>
              <a:t>Pandemic relief funds moving from the government to individuals and businesses through financial institutions</a:t>
            </a:r>
            <a:endParaRPr lang="en-US" sz="1900" b="1" dirty="0"/>
          </a:p>
          <a:p>
            <a:pPr lvl="1"/>
            <a:r>
              <a:rPr lang="en-US" dirty="0" err="1" smtClean="0"/>
              <a:t>E.g</a:t>
            </a:r>
            <a:r>
              <a:rPr lang="en-US" dirty="0" smtClean="0"/>
              <a:t>, </a:t>
            </a:r>
            <a:r>
              <a:rPr lang="en-US" dirty="0" err="1" smtClean="0"/>
              <a:t>100s</a:t>
            </a:r>
            <a:r>
              <a:rPr lang="en-US" dirty="0" smtClean="0"/>
              <a:t> of billions through the PPP and </a:t>
            </a:r>
            <a:r>
              <a:rPr lang="en-US" dirty="0" err="1" smtClean="0"/>
              <a:t>EIDL</a:t>
            </a:r>
            <a:r>
              <a:rPr lang="en-US" dirty="0" smtClean="0"/>
              <a:t> to millions of applicants</a:t>
            </a:r>
            <a:r>
              <a:rPr lang="en-US" sz="1900" dirty="0"/>
              <a:t/>
            </a:r>
            <a:br>
              <a:rPr lang="en-US" sz="1900" dirty="0"/>
            </a:br>
            <a:endParaRPr lang="en-US" sz="1900" dirty="0"/>
          </a:p>
          <a:p>
            <a:pPr marL="0">
              <a:spcBef>
                <a:spcPts val="0"/>
              </a:spcBef>
            </a:pPr>
            <a:r>
              <a:rPr lang="en-US" sz="1900" b="1" dirty="0" smtClean="0"/>
              <a:t>Anti-Money Laundering Act of 2020</a:t>
            </a:r>
          </a:p>
          <a:p>
            <a:pPr lvl="1"/>
            <a:r>
              <a:rPr lang="en-US" dirty="0" smtClean="0"/>
              <a:t>Enacted as part of H.R</a:t>
            </a:r>
            <a:r>
              <a:rPr lang="en-US" dirty="0"/>
              <a:t>. 6395 (116th): National Defense Authorization Act for Fiscal Year </a:t>
            </a:r>
            <a:r>
              <a:rPr lang="en-US" dirty="0" smtClean="0"/>
              <a:t>2021</a:t>
            </a:r>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6</a:t>
            </a:fld>
            <a:endParaRPr lang="en-US"/>
          </a:p>
        </p:txBody>
      </p:sp>
    </p:spTree>
    <p:extLst>
      <p:ext uri="{BB962C8B-B14F-4D97-AF65-F5344CB8AC3E}">
        <p14:creationId xmlns:p14="http://schemas.microsoft.com/office/powerpoint/2010/main" val="239150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Anti-Money Laundering Act of 2020</a:t>
            </a:r>
            <a:endParaRPr lang="en-US" dirty="0"/>
          </a:p>
        </p:txBody>
      </p:sp>
      <p:sp>
        <p:nvSpPr>
          <p:cNvPr id="3" name="Content Placeholder 2"/>
          <p:cNvSpPr>
            <a:spLocks noGrp="1"/>
          </p:cNvSpPr>
          <p:nvPr>
            <p:ph idx="1"/>
          </p:nvPr>
        </p:nvSpPr>
        <p:spPr>
          <a:xfrm>
            <a:off x="628650" y="1144589"/>
            <a:ext cx="7886700" cy="4852365"/>
          </a:xfrm>
        </p:spPr>
        <p:txBody>
          <a:bodyPr>
            <a:normAutofit fontScale="92500" lnSpcReduction="10000"/>
          </a:bodyPr>
          <a:lstStyle/>
          <a:p>
            <a:r>
              <a:rPr lang="en-US" b="1" dirty="0" smtClean="0"/>
              <a:t>Whistleblower rewards and protections</a:t>
            </a:r>
          </a:p>
          <a:p>
            <a:pPr lvl="1"/>
            <a:r>
              <a:rPr lang="en-US" sz="1400" dirty="0" err="1" smtClean="0"/>
              <a:t>AMLA</a:t>
            </a:r>
            <a:r>
              <a:rPr lang="en-US" sz="1400" dirty="0" smtClean="0"/>
              <a:t> § 6314 rewrites existing </a:t>
            </a:r>
            <a:r>
              <a:rPr lang="en-US" sz="1400" dirty="0" err="1" smtClean="0"/>
              <a:t>BSA</a:t>
            </a:r>
            <a:r>
              <a:rPr lang="en-US" sz="1400" dirty="0" smtClean="0"/>
              <a:t> award statute, 31 </a:t>
            </a:r>
            <a:r>
              <a:rPr lang="en-US" sz="1400" dirty="0" err="1" smtClean="0"/>
              <a:t>U.S.C</a:t>
            </a:r>
            <a:r>
              <a:rPr lang="en-US" sz="1400" dirty="0" smtClean="0"/>
              <a:t>. § 5323</a:t>
            </a:r>
          </a:p>
          <a:p>
            <a:pPr lvl="1"/>
            <a:r>
              <a:rPr lang="en-US" sz="1400" dirty="0" smtClean="0"/>
              <a:t>Old: Treasury “may” pay an award capped at $150,000</a:t>
            </a:r>
          </a:p>
          <a:p>
            <a:pPr lvl="1"/>
            <a:r>
              <a:rPr lang="en-US" sz="1400" dirty="0" smtClean="0"/>
              <a:t>New: Treasury “shall” pay an award up to 30%, if sanction &gt; $</a:t>
            </a:r>
            <a:r>
              <a:rPr lang="en-US" sz="1400" dirty="0" err="1" smtClean="0"/>
              <a:t>1M</a:t>
            </a:r>
            <a:r>
              <a:rPr lang="en-US" sz="1400" dirty="0" smtClean="0"/>
              <a:t> </a:t>
            </a:r>
          </a:p>
          <a:p>
            <a:pPr lvl="1"/>
            <a:r>
              <a:rPr lang="en-US" sz="1400" dirty="0" smtClean="0"/>
              <a:t>Old: Prior </a:t>
            </a:r>
            <a:r>
              <a:rPr lang="en-US" sz="1400" dirty="0" err="1"/>
              <a:t>BSA</a:t>
            </a:r>
            <a:r>
              <a:rPr lang="en-US" sz="1400" dirty="0"/>
              <a:t> whistleblower protection statute, 31 </a:t>
            </a:r>
            <a:r>
              <a:rPr lang="en-US" sz="1400" dirty="0" err="1"/>
              <a:t>U.S.C</a:t>
            </a:r>
            <a:r>
              <a:rPr lang="en-US" sz="1400" dirty="0"/>
              <a:t>. § </a:t>
            </a:r>
            <a:r>
              <a:rPr lang="en-US" sz="1400" dirty="0" smtClean="0"/>
              <a:t>5328, repealed</a:t>
            </a:r>
          </a:p>
          <a:p>
            <a:pPr lvl="1">
              <a:spcAft>
                <a:spcPts val="600"/>
              </a:spcAft>
            </a:pPr>
            <a:r>
              <a:rPr lang="en-US" sz="1400" dirty="0" smtClean="0"/>
              <a:t>New</a:t>
            </a:r>
            <a:r>
              <a:rPr lang="en-US" sz="1400" dirty="0"/>
              <a:t>: 31 </a:t>
            </a:r>
            <a:r>
              <a:rPr lang="en-US" sz="1400" dirty="0" err="1"/>
              <a:t>U.S.C</a:t>
            </a:r>
            <a:r>
              <a:rPr lang="en-US" sz="1400" dirty="0"/>
              <a:t>. § </a:t>
            </a:r>
            <a:r>
              <a:rPr lang="en-US" sz="1400" dirty="0" smtClean="0"/>
              <a:t>5323(g), modeled after Dodd-Frank regime, </a:t>
            </a:r>
            <a:r>
              <a:rPr lang="en-US" sz="1400" i="1" dirty="0" smtClean="0"/>
              <a:t>but</a:t>
            </a:r>
            <a:r>
              <a:rPr lang="en-US" sz="1400" dirty="0" smtClean="0"/>
              <a:t> </a:t>
            </a:r>
            <a:r>
              <a:rPr lang="en-US" sz="1400" dirty="0"/>
              <a:t> </a:t>
            </a:r>
            <a:r>
              <a:rPr lang="en-US" sz="1400" dirty="0" smtClean="0"/>
              <a:t>employees of </a:t>
            </a:r>
            <a:r>
              <a:rPr lang="en-US" sz="1400" dirty="0" err="1" smtClean="0"/>
              <a:t>NCUA</a:t>
            </a:r>
            <a:r>
              <a:rPr lang="en-US" sz="1400" dirty="0" smtClean="0"/>
              <a:t>-and FDIC-insured institutions will rely on Title 12 whistleblower protections</a:t>
            </a:r>
            <a:endParaRPr lang="en-US" dirty="0" smtClean="0"/>
          </a:p>
          <a:p>
            <a:r>
              <a:rPr lang="en-US" b="1" dirty="0" smtClean="0"/>
              <a:t>Safe harbor for “keep open” requests from law enforcement</a:t>
            </a:r>
          </a:p>
          <a:p>
            <a:pPr lvl="1"/>
            <a:r>
              <a:rPr lang="en-US" sz="1400" dirty="0" err="1" smtClean="0"/>
              <a:t>AMLA</a:t>
            </a:r>
            <a:r>
              <a:rPr lang="en-US" sz="1400" dirty="0" smtClean="0"/>
              <a:t> </a:t>
            </a:r>
            <a:r>
              <a:rPr lang="en-US" sz="1400" dirty="0"/>
              <a:t>§ </a:t>
            </a:r>
            <a:r>
              <a:rPr lang="en-US" sz="1400" dirty="0" smtClean="0"/>
              <a:t>6306 adds section 5333 to Title 31</a:t>
            </a:r>
          </a:p>
          <a:p>
            <a:pPr lvl="1"/>
            <a:r>
              <a:rPr lang="en-US" sz="1400" dirty="0" smtClean="0"/>
              <a:t>No liability or adverse regulatory action if one complies with terms</a:t>
            </a:r>
          </a:p>
          <a:p>
            <a:pPr lvl="1">
              <a:spcAft>
                <a:spcPts val="600"/>
              </a:spcAft>
            </a:pPr>
            <a:r>
              <a:rPr lang="en-US" sz="1400" dirty="0" smtClean="0"/>
              <a:t>Supersede </a:t>
            </a:r>
            <a:r>
              <a:rPr lang="en-US" sz="1400" dirty="0" err="1" smtClean="0"/>
              <a:t>FinCEN</a:t>
            </a:r>
            <a:r>
              <a:rPr lang="en-US" sz="1400" dirty="0" smtClean="0"/>
              <a:t> guidance notice </a:t>
            </a:r>
            <a:r>
              <a:rPr lang="en-US" sz="1400" dirty="0"/>
              <a:t>FIN-2007-</a:t>
            </a:r>
            <a:r>
              <a:rPr lang="en-US" sz="1400" dirty="0" err="1"/>
              <a:t>G002</a:t>
            </a:r>
            <a:r>
              <a:rPr lang="en-US" sz="1400" dirty="0"/>
              <a:t> </a:t>
            </a:r>
            <a:endParaRPr lang="en-US" sz="1400" dirty="0" smtClean="0"/>
          </a:p>
          <a:p>
            <a:r>
              <a:rPr lang="en-US" b="1" dirty="0" smtClean="0"/>
              <a:t>New </a:t>
            </a:r>
            <a:r>
              <a:rPr lang="en-US" b="1" dirty="0"/>
              <a:t>and increased penalties for </a:t>
            </a:r>
            <a:r>
              <a:rPr lang="en-US" b="1" dirty="0" err="1"/>
              <a:t>BSA</a:t>
            </a:r>
            <a:r>
              <a:rPr lang="en-US" b="1" dirty="0"/>
              <a:t>/AML </a:t>
            </a:r>
            <a:r>
              <a:rPr lang="en-US" b="1" dirty="0" smtClean="0"/>
              <a:t>violations</a:t>
            </a:r>
          </a:p>
          <a:p>
            <a:pPr lvl="1"/>
            <a:r>
              <a:rPr lang="en-US" sz="1400" dirty="0" err="1"/>
              <a:t>AMLA</a:t>
            </a:r>
            <a:r>
              <a:rPr lang="en-US" sz="1400" dirty="0"/>
              <a:t> </a:t>
            </a:r>
            <a:r>
              <a:rPr lang="en-US" sz="1400" dirty="0" smtClean="0"/>
              <a:t>added </a:t>
            </a:r>
            <a:r>
              <a:rPr lang="en-US" sz="1400" dirty="0"/>
              <a:t>two new criminal </a:t>
            </a:r>
            <a:r>
              <a:rPr lang="en-US" sz="1400" dirty="0" err="1"/>
              <a:t>BSA</a:t>
            </a:r>
            <a:r>
              <a:rPr lang="en-US" sz="1400" dirty="0"/>
              <a:t> violations to Title 31 for intentionally deceiving or withholding information from financial </a:t>
            </a:r>
            <a:r>
              <a:rPr lang="en-US" sz="1400" dirty="0" smtClean="0"/>
              <a:t>institutions</a:t>
            </a:r>
          </a:p>
          <a:p>
            <a:pPr lvl="1"/>
            <a:r>
              <a:rPr lang="en-US" sz="1400" dirty="0" smtClean="0"/>
              <a:t>Punishable </a:t>
            </a:r>
            <a:r>
              <a:rPr lang="en-US" sz="1400" dirty="0"/>
              <a:t>by up to 10 years' imprisonment and a fine of up to $1 </a:t>
            </a:r>
            <a:r>
              <a:rPr lang="en-US" sz="1400" dirty="0" smtClean="0"/>
              <a:t>million</a:t>
            </a:r>
          </a:p>
          <a:p>
            <a:pPr lvl="1"/>
            <a:r>
              <a:rPr lang="en-US" sz="1400" dirty="0" smtClean="0"/>
              <a:t>Increased </a:t>
            </a:r>
            <a:r>
              <a:rPr lang="en-US" sz="1400" dirty="0"/>
              <a:t>civil penalties for repeat and egregious </a:t>
            </a:r>
            <a:r>
              <a:rPr lang="en-US" sz="1400" dirty="0" err="1"/>
              <a:t>BSA</a:t>
            </a:r>
            <a:r>
              <a:rPr lang="en-US" sz="1400" dirty="0"/>
              <a:t> </a:t>
            </a:r>
            <a:r>
              <a:rPr lang="en-US" sz="1400" dirty="0" smtClean="0"/>
              <a:t>violators</a:t>
            </a:r>
          </a:p>
          <a:p>
            <a:pPr lvl="1"/>
            <a:r>
              <a:rPr lang="en-US" sz="1400" dirty="0" smtClean="0"/>
              <a:t>Prohibitions on those </a:t>
            </a:r>
            <a:r>
              <a:rPr lang="en-US" sz="1400" dirty="0"/>
              <a:t>who commit an "egregious" violation of the </a:t>
            </a:r>
            <a:r>
              <a:rPr lang="en-US" sz="1400" dirty="0" err="1"/>
              <a:t>BSA</a:t>
            </a:r>
            <a:r>
              <a:rPr lang="en-US" sz="1400" dirty="0"/>
              <a:t> from serving on the board of directors of a United States financial institution during the 10-year period after their conviction or entry of </a:t>
            </a:r>
            <a:r>
              <a:rPr lang="en-US" sz="1400" dirty="0" smtClean="0"/>
              <a:t>judgment</a:t>
            </a:r>
          </a:p>
          <a:p>
            <a:pPr lvl="1"/>
            <a:r>
              <a:rPr lang="en-US" sz="1400" dirty="0" smtClean="0"/>
              <a:t>Other penalty increases</a:t>
            </a:r>
            <a:endParaRPr lang="en-US" dirty="0" smtClean="0"/>
          </a:p>
          <a:p>
            <a:endParaRPr lang="en-US" dirty="0"/>
          </a:p>
          <a:p>
            <a:pPr marL="457200" lvl="1" indent="0">
              <a:buNone/>
            </a:pPr>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7</a:t>
            </a:fld>
            <a:endParaRPr lang="en-US"/>
          </a:p>
        </p:txBody>
      </p:sp>
    </p:spTree>
    <p:extLst>
      <p:ext uri="{BB962C8B-B14F-4D97-AF65-F5344CB8AC3E}">
        <p14:creationId xmlns:p14="http://schemas.microsoft.com/office/powerpoint/2010/main" val="1293911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Anti-Money Laundering Act of 2020</a:t>
            </a:r>
            <a:endParaRPr lang="en-US" dirty="0"/>
          </a:p>
        </p:txBody>
      </p:sp>
      <p:sp>
        <p:nvSpPr>
          <p:cNvPr id="3" name="Content Placeholder 2"/>
          <p:cNvSpPr>
            <a:spLocks noGrp="1"/>
          </p:cNvSpPr>
          <p:nvPr>
            <p:ph idx="1"/>
          </p:nvPr>
        </p:nvSpPr>
        <p:spPr>
          <a:xfrm>
            <a:off x="628650" y="1144589"/>
            <a:ext cx="7886700" cy="5234144"/>
          </a:xfrm>
        </p:spPr>
        <p:txBody>
          <a:bodyPr>
            <a:normAutofit fontScale="62500" lnSpcReduction="20000"/>
          </a:bodyPr>
          <a:lstStyle/>
          <a:p>
            <a:r>
              <a:rPr lang="en-US" sz="2700" b="1" dirty="0" smtClean="0"/>
              <a:t>Beneficial ownership registry </a:t>
            </a:r>
          </a:p>
          <a:p>
            <a:pPr lvl="1"/>
            <a:r>
              <a:rPr lang="en-US" sz="1900" dirty="0" smtClean="0"/>
              <a:t>Applies </a:t>
            </a:r>
            <a:r>
              <a:rPr lang="en-US" sz="1900" dirty="0"/>
              <a:t>to "reporting companies," generally defined as corporations, limited liability companies or similar entities, including foreign entities registered to do business in the United </a:t>
            </a:r>
            <a:r>
              <a:rPr lang="en-US" sz="1900" dirty="0" smtClean="0"/>
              <a:t>States.</a:t>
            </a:r>
          </a:p>
          <a:p>
            <a:pPr lvl="1"/>
            <a:r>
              <a:rPr lang="en-US" sz="1900" dirty="0" smtClean="0"/>
              <a:t>Those </a:t>
            </a:r>
            <a:r>
              <a:rPr lang="en-US" sz="1900" dirty="0"/>
              <a:t>required to register must disclose their beneficial owners, generally defined as those who directly or indirectly "exercise substantial control" over the entity or who own or control more than 25 percent of the ownership interest of such </a:t>
            </a:r>
            <a:r>
              <a:rPr lang="en-US" sz="1900" dirty="0" smtClean="0"/>
              <a:t>entities.</a:t>
            </a:r>
          </a:p>
          <a:p>
            <a:pPr lvl="1"/>
            <a:r>
              <a:rPr lang="en-US" sz="1900" dirty="0" smtClean="0"/>
              <a:t>The </a:t>
            </a:r>
            <a:r>
              <a:rPr lang="en-US" sz="1900" dirty="0"/>
              <a:t>new law directs </a:t>
            </a:r>
            <a:r>
              <a:rPr lang="en-US" sz="1900" dirty="0" err="1"/>
              <a:t>FinCEN</a:t>
            </a:r>
            <a:r>
              <a:rPr lang="en-US" sz="1900" dirty="0"/>
              <a:t> to promulgate implementing regulations within one year of enactment of </a:t>
            </a:r>
            <a:r>
              <a:rPr lang="en-US" sz="1900" dirty="0" err="1" smtClean="0"/>
              <a:t>AMLA</a:t>
            </a:r>
            <a:r>
              <a:rPr lang="en-US" sz="1900" dirty="0" smtClean="0"/>
              <a:t>.</a:t>
            </a:r>
          </a:p>
          <a:p>
            <a:pPr lvl="1"/>
            <a:r>
              <a:rPr lang="en-US" sz="1900" dirty="0" smtClean="0"/>
              <a:t>Changes to </a:t>
            </a:r>
            <a:r>
              <a:rPr lang="en-US" sz="1900" dirty="0" err="1" smtClean="0"/>
              <a:t>CDD</a:t>
            </a:r>
            <a:r>
              <a:rPr lang="en-US" sz="1900" dirty="0" smtClean="0"/>
              <a:t>/Beneficial Ownership Rule expected.</a:t>
            </a:r>
          </a:p>
          <a:p>
            <a:pPr lvl="1"/>
            <a:r>
              <a:rPr lang="en-US" sz="1900" dirty="0" smtClean="0"/>
              <a:t>Beneficial </a:t>
            </a:r>
            <a:r>
              <a:rPr lang="en-US" sz="1900" dirty="0"/>
              <a:t>ownership information generally cannot be disclosed by </a:t>
            </a:r>
            <a:r>
              <a:rPr lang="en-US" sz="1900" dirty="0" err="1"/>
              <a:t>FinCEN</a:t>
            </a:r>
            <a:r>
              <a:rPr lang="en-US" sz="1900" dirty="0"/>
              <a:t> except to law enforcement and regulators, and to financial institutions for purposes of customer due diligence requirements if authorized by the reporting </a:t>
            </a:r>
            <a:r>
              <a:rPr lang="en-US" sz="1900" dirty="0" smtClean="0"/>
              <a:t>company.</a:t>
            </a:r>
          </a:p>
          <a:p>
            <a:pPr lvl="1"/>
            <a:r>
              <a:rPr lang="en-US" sz="1900" dirty="0"/>
              <a:t>Willful failure to file beneficial ownership information can result in civil liability of $500 per day that the violation continues, as well as a fine and imprisonment of not more than two years</a:t>
            </a:r>
            <a:r>
              <a:rPr lang="en-US" sz="1900" dirty="0" smtClean="0"/>
              <a:t>.</a:t>
            </a:r>
          </a:p>
          <a:p>
            <a:pPr lvl="1"/>
            <a:r>
              <a:rPr lang="en-US" sz="1900" dirty="0" smtClean="0"/>
              <a:t>Those </a:t>
            </a:r>
            <a:r>
              <a:rPr lang="en-US" sz="1900" dirty="0"/>
              <a:t>who knowingly make an unauthorized disclosure or use of beneficial ownership information obtained from </a:t>
            </a:r>
            <a:r>
              <a:rPr lang="en-US" sz="1900" dirty="0" err="1"/>
              <a:t>FinCEN</a:t>
            </a:r>
            <a:r>
              <a:rPr lang="en-US" sz="1900" dirty="0"/>
              <a:t> are subject to the same civil liability, as well as a fine and imprisonment of not more than five </a:t>
            </a:r>
            <a:r>
              <a:rPr lang="en-US" sz="1900" dirty="0" smtClean="0"/>
              <a:t>years.</a:t>
            </a:r>
          </a:p>
          <a:p>
            <a:r>
              <a:rPr lang="en-US" sz="2700" b="1" dirty="0" smtClean="0"/>
              <a:t>Pilot </a:t>
            </a:r>
            <a:r>
              <a:rPr lang="en-US" sz="2700" b="1" dirty="0"/>
              <a:t>Program for Cross-Border Sharing of SAR Information</a:t>
            </a:r>
          </a:p>
          <a:p>
            <a:pPr lvl="1"/>
            <a:r>
              <a:rPr lang="en-US" sz="1900" dirty="0" err="1" smtClean="0"/>
              <a:t>AMLA</a:t>
            </a:r>
            <a:r>
              <a:rPr lang="en-US" sz="1900" dirty="0" smtClean="0"/>
              <a:t> </a:t>
            </a:r>
            <a:r>
              <a:rPr lang="en-US" sz="1900" dirty="0"/>
              <a:t>§ 6212 </a:t>
            </a:r>
            <a:r>
              <a:rPr lang="en-US" sz="1900" dirty="0" smtClean="0"/>
              <a:t>requires Secretary of the Treasury to establish rules for a pilot program that would allow the sharing of SARs on an international basis with their non-U.S. affiliates (except for certain affiliates in certain jurisdictions).</a:t>
            </a:r>
            <a:endParaRPr lang="en-US" sz="1900" dirty="0"/>
          </a:p>
          <a:p>
            <a:r>
              <a:rPr lang="en-US" sz="2700" b="1" dirty="0" smtClean="0"/>
              <a:t>Revisions </a:t>
            </a:r>
            <a:r>
              <a:rPr lang="en-US" sz="2700" b="1" dirty="0"/>
              <a:t>to “financial institution” definition relating to cryptocurrency, dealers in antiquities and </a:t>
            </a:r>
            <a:r>
              <a:rPr lang="en-US" sz="2700" b="1" dirty="0" smtClean="0"/>
              <a:t>the art trade</a:t>
            </a:r>
          </a:p>
          <a:p>
            <a:pPr lvl="1"/>
            <a:r>
              <a:rPr lang="en-US" sz="1900" dirty="0" err="1"/>
              <a:t>AMLA</a:t>
            </a:r>
            <a:r>
              <a:rPr lang="en-US" sz="1900" dirty="0"/>
              <a:t> </a:t>
            </a:r>
            <a:r>
              <a:rPr lang="en-US" sz="1900" dirty="0" smtClean="0"/>
              <a:t>modifies the </a:t>
            </a:r>
            <a:r>
              <a:rPr lang="en-US" sz="1900" dirty="0"/>
              <a:t>term “financial </a:t>
            </a:r>
            <a:r>
              <a:rPr lang="en-US" sz="1900" dirty="0" smtClean="0"/>
              <a:t>institution” to include </a:t>
            </a:r>
            <a:r>
              <a:rPr lang="en-US" sz="1900" dirty="0"/>
              <a:t>persons </a:t>
            </a:r>
            <a:r>
              <a:rPr lang="en-US" sz="1900" dirty="0" smtClean="0"/>
              <a:t>that engage as a business in the transmission </a:t>
            </a:r>
            <a:r>
              <a:rPr lang="en-US" sz="1900" dirty="0"/>
              <a:t>of currency, funds, </a:t>
            </a:r>
            <a:r>
              <a:rPr lang="en-US" sz="1900" dirty="0" smtClean="0"/>
              <a:t>or value </a:t>
            </a:r>
            <a:r>
              <a:rPr lang="en-US" sz="1900" dirty="0"/>
              <a:t>that substitutes for </a:t>
            </a:r>
            <a:r>
              <a:rPr lang="en-US" sz="1900" dirty="0" smtClean="0"/>
              <a:t>currency.</a:t>
            </a:r>
          </a:p>
          <a:p>
            <a:pPr lvl="1"/>
            <a:r>
              <a:rPr lang="en-US" sz="1900" dirty="0" err="1" smtClean="0"/>
              <a:t>AMLA</a:t>
            </a:r>
            <a:r>
              <a:rPr lang="en-US" sz="1900" dirty="0" smtClean="0"/>
              <a:t> expands “financial institution” definition to include persons engaged in the trade of antiquities or sale of antiquities</a:t>
            </a:r>
          </a:p>
          <a:p>
            <a:pPr lvl="1"/>
            <a:r>
              <a:rPr lang="en-US" sz="1900" dirty="0" err="1" smtClean="0"/>
              <a:t>AMLA</a:t>
            </a:r>
            <a:r>
              <a:rPr lang="en-US" sz="1900" dirty="0" smtClean="0"/>
              <a:t> requires study into the facilitation of money laundering and terrorism financing through the art trade.</a:t>
            </a:r>
            <a:endParaRPr lang="en-US" sz="1900" dirty="0"/>
          </a:p>
        </p:txBody>
      </p:sp>
      <p:sp>
        <p:nvSpPr>
          <p:cNvPr id="2" name="Slide Number Placeholder 1"/>
          <p:cNvSpPr>
            <a:spLocks noGrp="1"/>
          </p:cNvSpPr>
          <p:nvPr>
            <p:ph type="sldNum" sz="quarter" idx="12"/>
          </p:nvPr>
        </p:nvSpPr>
        <p:spPr/>
        <p:txBody>
          <a:bodyPr/>
          <a:lstStyle/>
          <a:p>
            <a:fld id="{D3A1A2D0-B0E0-EE4F-8C09-6E0206E92BD8}" type="slidenum">
              <a:rPr lang="en-US" smtClean="0"/>
              <a:t>8</a:t>
            </a:fld>
            <a:endParaRPr lang="en-US"/>
          </a:p>
        </p:txBody>
      </p:sp>
    </p:spTree>
    <p:extLst>
      <p:ext uri="{BB962C8B-B14F-4D97-AF65-F5344CB8AC3E}">
        <p14:creationId xmlns:p14="http://schemas.microsoft.com/office/powerpoint/2010/main" val="279954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Anti-Money Laundering Act of 2020</a:t>
            </a:r>
            <a:endParaRPr lang="en-US" dirty="0"/>
          </a:p>
        </p:txBody>
      </p:sp>
      <p:sp>
        <p:nvSpPr>
          <p:cNvPr id="3" name="Content Placeholder 2"/>
          <p:cNvSpPr>
            <a:spLocks noGrp="1"/>
          </p:cNvSpPr>
          <p:nvPr>
            <p:ph idx="1"/>
          </p:nvPr>
        </p:nvSpPr>
        <p:spPr/>
        <p:txBody>
          <a:bodyPr>
            <a:normAutofit/>
          </a:bodyPr>
          <a:lstStyle/>
          <a:p>
            <a:pPr lvl="0"/>
            <a:r>
              <a:rPr lang="en-US" b="1" dirty="0"/>
              <a:t>Expanded Authority to Seek Documents from Foreign Financial Institutions</a:t>
            </a:r>
            <a:endParaRPr lang="en-US" dirty="0"/>
          </a:p>
          <a:p>
            <a:pPr lvl="1"/>
            <a:r>
              <a:rPr lang="en-US" dirty="0"/>
              <a:t>Subpoenas apply to foreign financial institution that maintain correspondent account in the US</a:t>
            </a:r>
          </a:p>
          <a:p>
            <a:pPr lvl="1"/>
            <a:r>
              <a:rPr lang="en-US" dirty="0"/>
              <a:t>Broaden authority to include not only records related to such correspondent account, but also to include any account at the foreign financial institution including records maintained outside of the US.</a:t>
            </a:r>
          </a:p>
          <a:p>
            <a:pPr lvl="0"/>
            <a:r>
              <a:rPr lang="en-US" b="1" dirty="0"/>
              <a:t>AML Priorities</a:t>
            </a:r>
            <a:endParaRPr lang="en-US" dirty="0"/>
          </a:p>
          <a:p>
            <a:pPr lvl="1"/>
            <a:r>
              <a:rPr lang="en-US" dirty="0"/>
              <a:t>Treasury publish priorities for AML compliance</a:t>
            </a:r>
          </a:p>
          <a:p>
            <a:pPr lvl="1"/>
            <a:r>
              <a:rPr lang="en-US" dirty="0"/>
              <a:t>Requirement to review and incorporate AML Priorities into compliance program which will be a measure on which a financial institution is supervised and examined   </a:t>
            </a:r>
          </a:p>
          <a:p>
            <a:pPr lvl="0"/>
            <a:r>
              <a:rPr lang="en-US" b="1" dirty="0" err="1"/>
              <a:t>OFAC</a:t>
            </a:r>
            <a:r>
              <a:rPr lang="en-US" b="1" dirty="0"/>
              <a:t> under Biden Administration </a:t>
            </a:r>
            <a:endParaRPr lang="en-US" dirty="0"/>
          </a:p>
          <a:p>
            <a:pPr marL="457200" lvl="1" indent="0">
              <a:buNone/>
            </a:pPr>
            <a:endParaRPr lang="en-US" dirty="0"/>
          </a:p>
        </p:txBody>
      </p:sp>
      <p:sp>
        <p:nvSpPr>
          <p:cNvPr id="2" name="Slide Number Placeholder 1"/>
          <p:cNvSpPr>
            <a:spLocks noGrp="1"/>
          </p:cNvSpPr>
          <p:nvPr>
            <p:ph type="sldNum" sz="quarter" idx="12"/>
          </p:nvPr>
        </p:nvSpPr>
        <p:spPr/>
        <p:txBody>
          <a:bodyPr/>
          <a:lstStyle/>
          <a:p>
            <a:fld id="{D3A1A2D0-B0E0-EE4F-8C09-6E0206E92BD8}" type="slidenum">
              <a:rPr lang="en-US" smtClean="0"/>
              <a:t>9</a:t>
            </a:fld>
            <a:endParaRPr lang="en-US"/>
          </a:p>
        </p:txBody>
      </p:sp>
    </p:spTree>
    <p:extLst>
      <p:ext uri="{BB962C8B-B14F-4D97-AF65-F5344CB8AC3E}">
        <p14:creationId xmlns:p14="http://schemas.microsoft.com/office/powerpoint/2010/main" val="3106633147"/>
      </p:ext>
    </p:extLst>
  </p:cSld>
  <p:clrMapOvr>
    <a:masterClrMapping/>
  </p:clrMapOvr>
</p:sld>
</file>

<file path=ppt/theme/theme1.xml><?xml version="1.0" encoding="utf-8"?>
<a:theme xmlns:a="http://schemas.openxmlformats.org/drawingml/2006/main" name="Office Theme">
  <a:themeElements>
    <a:clrScheme name="Holland_Knight">
      <a:dk1>
        <a:sysClr val="windowText" lastClr="000000"/>
      </a:dk1>
      <a:lt1>
        <a:sysClr val="window" lastClr="FFFFFF"/>
      </a:lt1>
      <a:dk2>
        <a:srgbClr val="44546A"/>
      </a:dk2>
      <a:lt2>
        <a:srgbClr val="E7E6E6"/>
      </a:lt2>
      <a:accent1>
        <a:srgbClr val="002060"/>
      </a:accent1>
      <a:accent2>
        <a:srgbClr val="00A9E0"/>
      </a:accent2>
      <a:accent3>
        <a:srgbClr val="9BCBEB"/>
      </a:accent3>
      <a:accent4>
        <a:srgbClr val="DEEBF7"/>
      </a:accent4>
      <a:accent5>
        <a:srgbClr val="B1E4E3"/>
      </a:accent5>
      <a:accent6>
        <a:srgbClr val="6BCABA"/>
      </a:accent6>
      <a:hlink>
        <a:srgbClr val="00A9E0"/>
      </a:hlink>
      <a:folHlink>
        <a:srgbClr val="00A9E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F9D5ADE-38FC-4D9E-A74C-FDD27173BA32}" vid="{614C8587-DF6D-4B54-AC32-0902EDE5D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H&amp;K_template</Template>
  <TotalTime>0</TotalTime>
  <Words>2722</Words>
  <Application>Microsoft Office PowerPoint</Application>
  <PresentationFormat>On-screen Show (4:3)</PresentationFormat>
  <Paragraphs>340</Paragraphs>
  <Slides>33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Calibri</vt:lpstr>
      <vt:lpstr>Calibri Light</vt:lpstr>
      <vt:lpstr>Century Gothic</vt:lpstr>
      <vt:lpstr>Courier New</vt:lpstr>
      <vt:lpstr>Symbol</vt:lpstr>
      <vt:lpstr>Office Theme</vt:lpstr>
      <vt:lpstr>PowerPoint Presentation</vt:lpstr>
      <vt:lpstr>Welcome!</vt:lpstr>
      <vt:lpstr>Moderator/Presenters</vt:lpstr>
      <vt:lpstr>Moderator/Presenters</vt:lpstr>
      <vt:lpstr>Anti-Money Laundering and Bank Secrecy Act</vt:lpstr>
      <vt:lpstr>Anti-Money Laundering and Bank Secrecy Act</vt:lpstr>
      <vt:lpstr>Anti-Money Laundering Act of 2020</vt:lpstr>
      <vt:lpstr>Anti-Money Laundering Act of 2020</vt:lpstr>
      <vt:lpstr>Anti-Money Laundering Act of 2020</vt:lpstr>
      <vt:lpstr>  What’s the Buzz?  Cannabis Banking in 2021</vt:lpstr>
      <vt:lpstr>Changing Views on Marijuana</vt:lpstr>
      <vt:lpstr>Changing Views on Marijuana</vt:lpstr>
      <vt:lpstr>Changing Views on Marijuana</vt:lpstr>
      <vt:lpstr>Changing Views on Marijuana</vt:lpstr>
      <vt:lpstr>The Current Environment for Cannabis Activities</vt:lpstr>
      <vt:lpstr>Insurance Regulatory</vt:lpstr>
      <vt:lpstr>Insurance Regulatory</vt:lpstr>
      <vt:lpstr>FinServ in a Biden-Harris Administration and Democrat-Controlled  Congress</vt:lpstr>
      <vt:lpstr>One Party Control – Sort of</vt:lpstr>
      <vt:lpstr>Legislation: What could happen?</vt:lpstr>
      <vt:lpstr>Legislation: COVID Stimulus</vt:lpstr>
      <vt:lpstr>Biden Appointments </vt:lpstr>
      <vt:lpstr>Regulatory Environment: Finance</vt:lpstr>
      <vt:lpstr>Regulatory Environment: Financial Services - Consumer Protection</vt:lpstr>
      <vt:lpstr>Privacy / Data Security</vt:lpstr>
      <vt:lpstr>Gramm-Leach-Bliley Act (GLBA): Regs &amp; Regulators</vt:lpstr>
      <vt:lpstr>On the horizon for 2021: Incident notification</vt:lpstr>
      <vt:lpstr>On the horizon for 2021: Safeguards Rule</vt:lpstr>
      <vt:lpstr>On the horizon for 2021: State-specific</vt:lpstr>
      <vt:lpstr>On the horizon for 2021: Oversight/Enforcement</vt:lpstr>
      <vt:lpstr>Preserving A/C Privilege in Incident Response</vt:lpstr>
      <vt:lpstr>Q&amp;A</vt:lpstr>
      <vt:lpstr>Thank you!  hklaw.com</vt:lpstr>
    </vt:vector>
  </TitlesOfParts>
  <Company>Holland &amp; Knight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Eix, John (DFW - X59487)</dc:creator>
  <cp:lastModifiedBy>Vecchioli, Beth A (TAL - X35623)</cp:lastModifiedBy>
  <cp:revision>33</cp:revision>
  <dcterms:created xsi:type="dcterms:W3CDTF">2021-01-29T15:01:51Z</dcterms:created>
  <dcterms:modified xsi:type="dcterms:W3CDTF">2021-02-09T17:30:31Z</dcterms:modified>
</cp:coreProperties>
</file>