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"/>
  </p:notesMasterIdLst>
  <p:sldIdLst>
    <p:sldId id="257" r:id="rId2"/>
  </p:sldIdLst>
  <p:sldSz cx="50399950" cy="32399288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FDD"/>
    <a:srgbClr val="00638A"/>
    <a:srgbClr val="0B3B60"/>
    <a:srgbClr val="81EDFF"/>
    <a:srgbClr val="00B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DBF73F-454E-41F0-AC55-C99B974CB8A1}">
  <a:tblStyle styleId="{82DBF73F-454E-41F0-AC55-C99B974CB8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" d="100"/>
          <a:sy n="18" d="100"/>
        </p:scale>
        <p:origin x="10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571750" y="514350"/>
            <a:ext cx="40005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49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FDD"/>
            </a:gs>
            <a:gs pos="100000">
              <a:srgbClr val="0B3B60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/>
          <p:nvPr/>
        </p:nvSpPr>
        <p:spPr>
          <a:xfrm>
            <a:off x="39778526" y="385605"/>
            <a:ext cx="10190952" cy="5100795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" y="31089600"/>
            <a:ext cx="50399950" cy="1309688"/>
          </a:xfrm>
          <a:prstGeom prst="rect">
            <a:avLst/>
          </a:prstGeom>
          <a:solidFill>
            <a:srgbClr val="006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0284" y="1086515"/>
            <a:ext cx="8985978" cy="3405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" y="708825"/>
            <a:ext cx="32821027" cy="3131842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mailto:mark.kalpin@hklaw.com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hklaw.com/Mark-Kalpi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12676909" y="527139"/>
            <a:ext cx="27307310" cy="387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637485" tIns="637485" rIns="637485" bIns="637485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00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Offshore Wind Project Development: </a:t>
            </a:r>
          </a:p>
          <a:p>
            <a:pPr algn="ctr"/>
            <a:r>
              <a:rPr lang="en-US" sz="100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Regulatory Update</a:t>
            </a:r>
            <a:endParaRPr lang="en-US" sz="10000" b="1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511103" y="7117580"/>
            <a:ext cx="10218153" cy="18434664"/>
          </a:xfrm>
          <a:prstGeom prst="rect">
            <a:avLst/>
          </a:prstGeom>
          <a:solidFill>
            <a:schemeClr val="bg1"/>
          </a:solidFill>
          <a:ln w="25400">
            <a:solidFill>
              <a:srgbClr val="0A3C61"/>
            </a:solidFill>
          </a:ln>
          <a:effectLst/>
          <a:extLst/>
        </p:spPr>
        <p:txBody>
          <a:bodyPr lIns="375509" tIns="375509" rIns="375509" bIns="375509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5500" b="1" cap="all" dirty="0" smtClean="0">
                <a:solidFill>
                  <a:srgbClr val="B04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considerations</a:t>
            </a:r>
            <a:endParaRPr lang="en-US" sz="5500" b="1" cap="all" dirty="0">
              <a:solidFill>
                <a:srgbClr val="B04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defTabSz="952097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44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Substantial </a:t>
            </a:r>
            <a:r>
              <a:rPr lang="en-US" sz="4400" b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Has Been Made Over the Last Two </a:t>
            </a:r>
            <a:r>
              <a:rPr lang="en-US" sz="44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Decades</a:t>
            </a:r>
          </a:p>
          <a:p>
            <a:pPr marL="1028700" lvl="1" indent="-571500" defTabSz="952097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continues to mature</a:t>
            </a:r>
          </a:p>
          <a:p>
            <a:pPr marL="1028700" lvl="1" indent="-571500" defTabSz="952097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 / LCOE continue to decline</a:t>
            </a:r>
          </a:p>
          <a:p>
            <a:pPr marL="1028700" lvl="1" indent="-571500" defTabSz="952097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system has developed</a:t>
            </a:r>
          </a:p>
          <a:p>
            <a:pPr marL="571500" indent="-571500" defTabSz="952097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Much Remains </a:t>
            </a:r>
            <a:r>
              <a:rPr lang="en-US" sz="44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Done</a:t>
            </a:r>
          </a:p>
          <a:p>
            <a:pPr marL="571500" indent="-571500" defTabSz="952097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4400" b="1" i="1" dirty="0" smtClean="0">
                <a:solidFill>
                  <a:srgbClr val="B04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Improvements Need to be Fully </a:t>
            </a:r>
            <a:r>
              <a:rPr lang="en-US" sz="4400" b="1" i="1" dirty="0">
                <a:solidFill>
                  <a:srgbClr val="B04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Implemented and Remaining Challenges Timely Resolved for </a:t>
            </a:r>
            <a:r>
              <a:rPr lang="en-US" sz="4400" b="1" i="1" dirty="0" smtClean="0">
                <a:solidFill>
                  <a:srgbClr val="B04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to Reach its </a:t>
            </a:r>
            <a:r>
              <a:rPr lang="en-US" sz="4400" b="1" i="1" dirty="0">
                <a:solidFill>
                  <a:srgbClr val="B04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Potential</a:t>
            </a:r>
          </a:p>
          <a:p>
            <a:pPr defTabSz="952097"/>
            <a:endParaRPr lang="en-AU" sz="3000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7691291" y="7117581"/>
            <a:ext cx="11380857" cy="18464308"/>
          </a:xfrm>
          <a:prstGeom prst="rect">
            <a:avLst/>
          </a:prstGeom>
          <a:solidFill>
            <a:schemeClr val="bg1"/>
          </a:solidFill>
          <a:ln w="25400">
            <a:solidFill>
              <a:srgbClr val="0A3C61"/>
            </a:solidFill>
            <a:miter lim="800000"/>
            <a:headEnd/>
            <a:tailEnd/>
          </a:ln>
          <a:effectLst/>
          <a:extLst/>
        </p:spPr>
        <p:txBody>
          <a:bodyPr lIns="375509" tIns="375509" rIns="375509" bIns="375509"/>
          <a:lstStyle/>
          <a:p>
            <a:pPr marL="914400" indent="-914400" defTabSz="952097" eaLnBrk="0" hangingPunct="0">
              <a:spcBef>
                <a:spcPct val="50000"/>
              </a:spcBef>
              <a:buAutoNum type="arabicPeriod" startAt="3"/>
            </a:pPr>
            <a:r>
              <a:rPr lang="en-US" sz="5500" b="1" cap="all" dirty="0" smtClean="0">
                <a:solidFill>
                  <a:srgbClr val="B04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Remaining challenges to address</a:t>
            </a:r>
            <a:endParaRPr lang="en-US" sz="5500" b="1" cap="all" dirty="0">
              <a:solidFill>
                <a:srgbClr val="B04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defTabSz="952097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the Stakeholder Process </a:t>
            </a:r>
            <a:r>
              <a:rPr lang="en-US" sz="44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 Consensus?</a:t>
            </a:r>
          </a:p>
          <a:p>
            <a:pPr marL="1028700" lvl="1" indent="-571500" defTabSz="95209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Fisheries</a:t>
            </a:r>
            <a:r>
              <a:rPr lang="en-US" sz="4000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navigation, visual, whales, State permitting and CZMA reviews</a:t>
            </a:r>
          </a:p>
          <a:p>
            <a:pPr marL="571500" indent="-571500" defTabSz="952097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44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4400" b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4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and Permitting Process Improvements Succeed? </a:t>
            </a:r>
            <a:endParaRPr lang="en-US" sz="4400" b="1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defTabSz="95209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US" sz="4000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sufficiency for </a:t>
            </a:r>
            <a:r>
              <a:rPr lang="en-US" sz="40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NEPA, ESA , MMPA, and NHPA reviews</a:t>
            </a:r>
          </a:p>
          <a:p>
            <a:pPr marL="914400" lvl="1" indent="-457200" defTabSz="95209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</a:t>
            </a:r>
            <a:r>
              <a:rPr lang="en-US" sz="4000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analyze Cumulative </a:t>
            </a:r>
            <a:r>
              <a:rPr lang="en-US" sz="40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</a:t>
            </a:r>
          </a:p>
          <a:p>
            <a:pPr marL="1371600" lvl="2" indent="-457200" defTabSz="95209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600" i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Phased development, multiple projects, multiple leases</a:t>
            </a:r>
          </a:p>
          <a:p>
            <a:pPr marL="914400" lvl="1" indent="-457200" defTabSz="95209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</a:t>
            </a:r>
            <a:r>
              <a:rPr lang="en-US" sz="4000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deliver </a:t>
            </a:r>
            <a:r>
              <a:rPr lang="en-US" sz="40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timely / defensible results</a:t>
            </a:r>
          </a:p>
          <a:p>
            <a:pPr marL="571500" lvl="0" indent="-571500" defTabSz="952097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44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of Stakeholders</a:t>
            </a:r>
            <a:endParaRPr lang="en-US" sz="4400" b="1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defTabSz="95209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000" i="1" dirty="0" smtClean="0">
                <a:solidFill>
                  <a:srgbClr val="B04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the </a:t>
            </a:r>
            <a:r>
              <a:rPr lang="en-US" sz="4000" i="1" dirty="0">
                <a:solidFill>
                  <a:srgbClr val="B04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perfect </a:t>
            </a:r>
            <a:r>
              <a:rPr lang="en-US" sz="4000" i="1" dirty="0" smtClean="0">
                <a:solidFill>
                  <a:srgbClr val="B04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the </a:t>
            </a:r>
            <a:r>
              <a:rPr lang="en-US" sz="4000" i="1" dirty="0">
                <a:solidFill>
                  <a:srgbClr val="B04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enemy of the </a:t>
            </a:r>
            <a:r>
              <a:rPr lang="en-US" sz="4000" i="1" dirty="0" smtClean="0">
                <a:solidFill>
                  <a:srgbClr val="B04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good, or can a reasonable compromise be achieved?</a:t>
            </a:r>
            <a:endParaRPr lang="en-US" sz="4000" i="1" dirty="0">
              <a:solidFill>
                <a:srgbClr val="B04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defTabSz="952097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44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Transmission?</a:t>
            </a:r>
            <a:endParaRPr lang="en-US" sz="4400" b="1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defTabSz="952097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44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Move </a:t>
            </a:r>
            <a:r>
              <a:rPr lang="en-US" sz="4400" b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</a:t>
            </a:r>
            <a:r>
              <a:rPr lang="en-US" sz="44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Incentive Programs</a:t>
            </a:r>
            <a:endParaRPr lang="en-US" sz="4400" b="1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52097"/>
            <a:endParaRPr lang="en-US" sz="3993" b="1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52097"/>
            <a:endParaRPr lang="en-US" sz="3993" b="1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25161557" y="7117580"/>
            <a:ext cx="10992896" cy="18464308"/>
          </a:xfrm>
          <a:prstGeom prst="rect">
            <a:avLst/>
          </a:prstGeom>
          <a:solidFill>
            <a:schemeClr val="bg1"/>
          </a:solidFill>
          <a:ln w="25400">
            <a:solidFill>
              <a:srgbClr val="0A3C61"/>
            </a:solidFill>
            <a:miter lim="800000"/>
            <a:headEnd/>
            <a:tailEnd/>
          </a:ln>
          <a:effectLst/>
          <a:extLst/>
        </p:spPr>
        <p:txBody>
          <a:bodyPr lIns="375509" tIns="375509" rIns="375509" bIns="375509"/>
          <a:lstStyle/>
          <a:p>
            <a:pPr marL="914400" indent="-914400" defTabSz="952097" eaLnBrk="0" hangingPunct="0">
              <a:spcBef>
                <a:spcPct val="50000"/>
              </a:spcBef>
              <a:buAutoNum type="arabicPeriod" startAt="2"/>
            </a:pPr>
            <a:r>
              <a:rPr lang="en-GB" sz="5500" b="1" cap="all" dirty="0" smtClean="0">
                <a:solidFill>
                  <a:srgbClr val="B04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5500" b="1" cap="all" dirty="0">
                <a:solidFill>
                  <a:srgbClr val="B04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GB" sz="5500" b="1" cap="all" dirty="0" smtClean="0">
                <a:solidFill>
                  <a:srgbClr val="B04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 ACCOMPLISHED</a:t>
            </a:r>
          </a:p>
          <a:p>
            <a:pPr marL="571500" indent="-571500" defTabSz="952097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44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</a:t>
            </a:r>
            <a:r>
              <a:rPr lang="en-US" sz="4400" b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OCSLA </a:t>
            </a:r>
            <a:r>
              <a:rPr lang="en-US" sz="44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Renewable Energy </a:t>
            </a:r>
            <a:r>
              <a:rPr lang="en-US" sz="4400" b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Leasing Program</a:t>
            </a:r>
          </a:p>
          <a:p>
            <a:pPr marL="571500" indent="-571500" defTabSz="952097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/ Refinement of BOEM </a:t>
            </a:r>
            <a:r>
              <a:rPr lang="en-US" sz="44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Process</a:t>
            </a:r>
          </a:p>
          <a:p>
            <a:pPr marL="1028700" lvl="1" indent="-571500" defTabSz="952097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State-specific </a:t>
            </a:r>
            <a:r>
              <a:rPr lang="en-US" sz="4000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</a:t>
            </a:r>
            <a:r>
              <a:rPr lang="en-US" sz="40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marL="1028700" lvl="1" indent="-571500" defTabSz="952097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US" sz="4000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Envelope </a:t>
            </a:r>
            <a:r>
              <a:rPr lang="en-US" sz="40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</a:p>
          <a:p>
            <a:pPr marL="1028700" lvl="1" indent="-571500" defTabSz="952097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Future: </a:t>
            </a:r>
            <a:r>
              <a:rPr lang="en-US" sz="4000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 </a:t>
            </a:r>
            <a:r>
              <a:rPr lang="en-US" sz="40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/ Decommissioning</a:t>
            </a:r>
            <a:endParaRPr lang="en-US" sz="4000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defTabSz="952097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44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Streamlining </a:t>
            </a:r>
            <a:r>
              <a:rPr lang="en-US" sz="4400" b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Federal Permitting </a:t>
            </a:r>
            <a:r>
              <a:rPr lang="en-US" sz="44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marL="1028700" lvl="1" indent="-571500" defTabSz="952097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FAST-41 / One </a:t>
            </a:r>
            <a:r>
              <a:rPr lang="en-US" sz="4000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Decision </a:t>
            </a:r>
            <a:r>
              <a:rPr lang="en-US" sz="40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</a:t>
            </a:r>
            <a:endParaRPr lang="en-US" sz="4000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defTabSz="952097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44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Proliferation </a:t>
            </a:r>
            <a:r>
              <a:rPr lang="en-US" sz="4400" b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State OSW Programs </a:t>
            </a:r>
            <a:endParaRPr lang="en-US" sz="4400" b="1" dirty="0" smtClean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defTabSz="952097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</a:t>
            </a:r>
            <a:r>
              <a:rPr lang="en-US" sz="4000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emphasis on addressing climate </a:t>
            </a:r>
            <a:r>
              <a:rPr lang="en-US" sz="40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</a:p>
          <a:p>
            <a:pPr marL="1028700" lvl="1" indent="-571500" defTabSz="952097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 </a:t>
            </a:r>
            <a:r>
              <a:rPr lang="en-US" sz="4000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capture </a:t>
            </a:r>
            <a:r>
              <a:rPr lang="en-US" sz="40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/ employment benefits</a:t>
            </a:r>
          </a:p>
          <a:p>
            <a:pPr marL="571500" lvl="0" indent="-571500" defTabSz="952097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44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in Technology = Reduction in Cost</a:t>
            </a:r>
            <a:endParaRPr lang="en-US" sz="4400" b="1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defTabSz="952097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13245819" y="7117580"/>
            <a:ext cx="10362326" cy="18464308"/>
          </a:xfrm>
          <a:prstGeom prst="rect">
            <a:avLst/>
          </a:prstGeom>
          <a:solidFill>
            <a:schemeClr val="bg1"/>
          </a:solidFill>
          <a:ln w="25400">
            <a:solidFill>
              <a:srgbClr val="0A3C61"/>
            </a:solidFill>
            <a:miter lim="800000"/>
            <a:headEnd/>
            <a:tailEnd/>
          </a:ln>
          <a:effectLst/>
          <a:extLst/>
        </p:spPr>
        <p:txBody>
          <a:bodyPr lIns="375509" tIns="375509" rIns="375509" bIns="375509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914400" indent="-914400">
              <a:spcBef>
                <a:spcPts val="3300"/>
              </a:spcBef>
              <a:buAutoNum type="arabicPeriod"/>
            </a:pPr>
            <a:r>
              <a:rPr lang="en-GB" sz="5500" b="1" cap="all" dirty="0" smtClean="0">
                <a:solidFill>
                  <a:srgbClr val="B04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 started (CAPE WIND)</a:t>
            </a:r>
            <a:endParaRPr lang="en-GB" sz="3200" b="1" cap="all" dirty="0" smtClean="0">
              <a:solidFill>
                <a:srgbClr val="B04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2160"/>
              </a:spcBef>
              <a:buFont typeface="Wingdings" panose="05000000000000000000" pitchFamily="2" charset="2"/>
              <a:buChar char="Ø"/>
            </a:pPr>
            <a:r>
              <a:rPr lang="en-US" sz="44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Renewable Energy Leasing Program under OCSLA</a:t>
            </a:r>
            <a:endParaRPr lang="en-US" sz="4400" b="1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4450" lvl="1" indent="-571500">
              <a:spcBef>
                <a:spcPts val="2160"/>
              </a:spcBef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 </a:t>
            </a:r>
            <a:r>
              <a:rPr lang="en-US" sz="4400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seabed </a:t>
            </a:r>
            <a:r>
              <a:rPr lang="en-US" sz="44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 / ability </a:t>
            </a:r>
            <a:r>
              <a:rPr lang="en-US" sz="4400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44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</a:t>
            </a:r>
            <a:endParaRPr lang="en-US" sz="4400" b="1" dirty="0" smtClean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2160"/>
              </a:spcBef>
              <a:buFont typeface="Wingdings" panose="05000000000000000000" pitchFamily="2" charset="2"/>
              <a:buChar char="Ø"/>
            </a:pPr>
            <a:r>
              <a:rPr lang="en-US" sz="44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</a:t>
            </a:r>
            <a:r>
              <a:rPr lang="en-US" sz="4400" b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of Rivers and Harbors Act of </a:t>
            </a:r>
            <a:r>
              <a:rPr lang="en-US" sz="44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1899</a:t>
            </a:r>
          </a:p>
          <a:p>
            <a:pPr marL="1314450" lvl="1" indent="-571500">
              <a:spcBef>
                <a:spcPts val="2160"/>
              </a:spcBef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 of obstructions in Navigable Waters</a:t>
            </a:r>
          </a:p>
          <a:p>
            <a:pPr marL="1314450" lvl="1" indent="-571500">
              <a:spcBef>
                <a:spcPts val="2160"/>
              </a:spcBef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“Public Interest” standard</a:t>
            </a:r>
          </a:p>
          <a:p>
            <a:pPr marL="571500" indent="-5715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44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</a:t>
            </a:r>
            <a:r>
              <a:rPr lang="en-US" sz="4400" b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Interest in </a:t>
            </a:r>
            <a:r>
              <a:rPr lang="en-US" sz="44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PPAs / Incentives</a:t>
            </a:r>
            <a:endParaRPr lang="en-US" sz="4400" b="1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 Concerns not as Pronounced</a:t>
            </a:r>
          </a:p>
          <a:p>
            <a:pPr marL="571500" indent="-5715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Not Proven and Still </a:t>
            </a:r>
            <a:r>
              <a:rPr lang="en-US" sz="44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Evolving</a:t>
            </a:r>
          </a:p>
          <a:p>
            <a:pPr marL="571500" indent="-5715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sz="4400" b="1" u="sng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4400" b="1" i="1" u="sng" dirty="0" smtClean="0">
                <a:solidFill>
                  <a:srgbClr val="B04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en-US" sz="4400" b="1" i="1" dirty="0" smtClean="0">
                <a:solidFill>
                  <a:srgbClr val="B04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Major </a:t>
            </a:r>
            <a:r>
              <a:rPr lang="en-US" sz="4400" b="1" i="1" dirty="0">
                <a:solidFill>
                  <a:srgbClr val="B04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for Financing and Development of Offshore Wind Projects</a:t>
            </a:r>
          </a:p>
          <a:p>
            <a:pPr>
              <a:spcBef>
                <a:spcPct val="20000"/>
              </a:spcBef>
            </a:pPr>
            <a:endParaRPr lang="en-US" sz="3600" b="1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28"/>
          <p:cNvSpPr>
            <a:spLocks noChangeArrowheads="1"/>
          </p:cNvSpPr>
          <p:nvPr/>
        </p:nvSpPr>
        <p:spPr bwMode="auto">
          <a:xfrm>
            <a:off x="1511103" y="26143528"/>
            <a:ext cx="15488424" cy="5864986"/>
          </a:xfrm>
          <a:prstGeom prst="rect">
            <a:avLst/>
          </a:prstGeom>
          <a:solidFill>
            <a:schemeClr val="bg1"/>
          </a:solidFill>
          <a:ln w="25400">
            <a:solidFill>
              <a:srgbClr val="0A3C61"/>
            </a:solidFill>
            <a:miter lim="800000"/>
            <a:headEnd/>
            <a:tailEnd/>
          </a:ln>
          <a:effectLst/>
          <a:ex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</a:pPr>
            <a:r>
              <a:rPr lang="en-US" sz="5500" b="1" cap="all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  <a:p>
            <a:endParaRPr lang="en-AU" sz="3000" dirty="0" smtClean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44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</a:t>
            </a:r>
            <a:r>
              <a:rPr lang="en-AU" sz="4400" b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Kalpin </a:t>
            </a:r>
          </a:p>
          <a:p>
            <a:r>
              <a:rPr lang="en-AU" sz="4000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Partner, Holland &amp; Knight LLP</a:t>
            </a:r>
          </a:p>
          <a:p>
            <a:r>
              <a:rPr lang="en-AU" sz="4000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 617.305.2076 (o) | 617.835.7020 (m)</a:t>
            </a:r>
          </a:p>
          <a:p>
            <a:r>
              <a:rPr lang="en-AU" sz="40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mark.kalpin@hklaw.com</a:t>
            </a:r>
            <a:r>
              <a:rPr lang="en-AU" sz="40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4000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4000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www.hklaw.com/Mark-Kalpin</a:t>
            </a:r>
            <a:r>
              <a:rPr lang="en-AU" sz="40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en-AU" sz="40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4000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3000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3000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500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500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 Box 40"/>
          <p:cNvSpPr txBox="1">
            <a:spLocks noChangeArrowheads="1"/>
          </p:cNvSpPr>
          <p:nvPr/>
        </p:nvSpPr>
        <p:spPr bwMode="auto">
          <a:xfrm>
            <a:off x="21647040" y="4502641"/>
            <a:ext cx="9367047" cy="15112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430266" tIns="430266" rIns="430266" bIns="430266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AU" sz="54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Author, </a:t>
            </a:r>
            <a:r>
              <a:rPr lang="en-AU" sz="5400" b="1" u="sng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C. KALPIN</a:t>
            </a:r>
            <a:endParaRPr lang="en-AU" sz="5400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41429354" y="324465"/>
            <a:ext cx="8614529" cy="59411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endParaRPr lang="en-US" sz="55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94" y="1635111"/>
            <a:ext cx="12103215" cy="157350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03328" y="27132129"/>
            <a:ext cx="3887783" cy="388778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179" y="18170063"/>
            <a:ext cx="9144000" cy="68540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6218" y="26143528"/>
            <a:ext cx="15510707" cy="586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9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Microsoft Office PowerPoint</Application>
  <PresentationFormat>Custom</PresentationFormat>
  <Paragraphs>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Ariane P</dc:creator>
  <cp:lastModifiedBy>Mark C. Kalpin</cp:lastModifiedBy>
  <cp:revision>8</cp:revision>
  <dcterms:modified xsi:type="dcterms:W3CDTF">2019-04-26T15:09:36Z</dcterms:modified>
</cp:coreProperties>
</file>