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"/>
  </p:notesMasterIdLst>
  <p:sldIdLst>
    <p:sldId id="257" r:id="rId2"/>
  </p:sldIdLst>
  <p:sldSz cx="50399950" cy="32399288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FDD"/>
    <a:srgbClr val="00638A"/>
    <a:srgbClr val="0B3B60"/>
    <a:srgbClr val="81EDFF"/>
    <a:srgbClr val="00B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DBF73F-454E-41F0-AC55-C99B974CB8A1}">
  <a:tblStyle styleId="{82DBF73F-454E-41F0-AC55-C99B974CB8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8" d="100"/>
          <a:sy n="18" d="100"/>
        </p:scale>
        <p:origin x="105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571750" y="514350"/>
            <a:ext cx="40005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78A34-FB2D-4266-B3A2-097627717D3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353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FDD"/>
            </a:gs>
            <a:gs pos="100000">
              <a:srgbClr val="0B3B60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/>
          <p:nvPr/>
        </p:nvSpPr>
        <p:spPr>
          <a:xfrm>
            <a:off x="39778526" y="385605"/>
            <a:ext cx="10190952" cy="5100795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" y="31089600"/>
            <a:ext cx="50399950" cy="1309688"/>
          </a:xfrm>
          <a:prstGeom prst="rect">
            <a:avLst/>
          </a:prstGeom>
          <a:solidFill>
            <a:srgbClr val="006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0284" y="1086515"/>
            <a:ext cx="8985978" cy="3405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" y="708825"/>
            <a:ext cx="32821027" cy="3131842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k.kalpin@hklaw.com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hklaw.com/Mark-Kalpi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2707370" y="426783"/>
            <a:ext cx="27193722" cy="387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637485" tIns="637485" rIns="637485" bIns="637485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00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Offshore </a:t>
            </a:r>
            <a:r>
              <a:rPr lang="en-US" sz="100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</a:t>
            </a:r>
            <a:r>
              <a:rPr lang="en-US" sz="100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Transmission: </a:t>
            </a:r>
          </a:p>
          <a:p>
            <a:pPr algn="ctr"/>
            <a:r>
              <a:rPr lang="en-US" sz="100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Regulatory Update</a:t>
            </a:r>
            <a:endParaRPr lang="en-US" sz="10000" b="1" dirty="0">
              <a:solidFill>
                <a:srgbClr val="0A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4154" y="6507247"/>
            <a:ext cx="11092545" cy="18434664"/>
          </a:xfrm>
          <a:prstGeom prst="rect">
            <a:avLst/>
          </a:prstGeom>
          <a:solidFill>
            <a:schemeClr val="bg1"/>
          </a:solidFill>
          <a:ln w="25400">
            <a:solidFill>
              <a:srgbClr val="0A3C61"/>
            </a:solidFill>
          </a:ln>
          <a:effectLst/>
          <a:extLst/>
        </p:spPr>
        <p:txBody>
          <a:bodyPr lIns="375509" tIns="375509" rIns="375509" bIns="375509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5400" b="1" cap="all" dirty="0" smtClean="0">
                <a:solidFill>
                  <a:srgbClr val="B04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considerations</a:t>
            </a:r>
            <a:endParaRPr lang="en-US" sz="5400" b="1" cap="all" dirty="0">
              <a:solidFill>
                <a:srgbClr val="B04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defTabSz="952097" eaLnBrk="0" hangingPunct="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5400" b="1" i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 Structures</a:t>
            </a:r>
            <a:endParaRPr lang="en-US" sz="5400" b="1" i="1" dirty="0">
              <a:solidFill>
                <a:srgbClr val="0A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defTabSz="952097" eaLnBrk="0" hangingPunct="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5400" b="1" i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Recovery Mechanism</a:t>
            </a:r>
            <a:endParaRPr lang="en-US" sz="5400" b="1" i="1" dirty="0">
              <a:solidFill>
                <a:srgbClr val="0A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defTabSz="952097" eaLnBrk="0" hangingPunct="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5400" b="1" i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Access Requirements</a:t>
            </a:r>
            <a:endParaRPr lang="en-US" sz="5400" b="1" i="1" dirty="0">
              <a:solidFill>
                <a:srgbClr val="0A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defTabSz="952097" eaLnBrk="0" hangingPunct="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5400" b="1" i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RTO Interconnection Process</a:t>
            </a:r>
            <a:endParaRPr lang="en-US" sz="5400" b="1" i="1" dirty="0">
              <a:solidFill>
                <a:srgbClr val="0A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defTabSz="952097" eaLnBrk="0" hangingPunct="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5400" b="1" i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Coordination </a:t>
            </a:r>
            <a:r>
              <a:rPr lang="en-US" sz="5400" b="1" i="1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Permitting </a:t>
            </a:r>
            <a:r>
              <a:rPr lang="en-US" sz="5400" b="1" i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Construction</a:t>
            </a:r>
            <a:endParaRPr lang="en-US" sz="5400" b="1" i="1" dirty="0">
              <a:solidFill>
                <a:srgbClr val="0A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defTabSz="952097" eaLnBrk="0" hangingPunct="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5400" b="1" i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</a:t>
            </a:r>
            <a:r>
              <a:rPr lang="en-US" sz="5400" b="1" i="1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Project </a:t>
            </a:r>
            <a:r>
              <a:rPr lang="en-US" sz="5400" b="1" i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 and Development</a:t>
            </a:r>
          </a:p>
          <a:p>
            <a:pPr marL="685800" indent="-685800" defTabSz="952097" eaLnBrk="0" hangingPunct="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5400" b="1" i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to Address Need for Short- and Long-Term Transmission System Upgrades  </a:t>
            </a:r>
          </a:p>
          <a:p>
            <a:pPr defTabSz="952097"/>
            <a:endParaRPr lang="en-AU" sz="3000" dirty="0">
              <a:solidFill>
                <a:srgbClr val="0A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023800" y="6507247"/>
            <a:ext cx="11791462" cy="18396079"/>
          </a:xfrm>
          <a:prstGeom prst="rect">
            <a:avLst/>
          </a:prstGeom>
          <a:solidFill>
            <a:schemeClr val="bg1"/>
          </a:solidFill>
          <a:ln w="25400">
            <a:solidFill>
              <a:srgbClr val="0A3C61"/>
            </a:solidFill>
            <a:miter lim="800000"/>
            <a:headEnd/>
            <a:tailEnd/>
          </a:ln>
          <a:effectLst/>
          <a:extLst/>
        </p:spPr>
        <p:txBody>
          <a:bodyPr lIns="375509" tIns="375509" rIns="375509" bIns="375509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5400" b="1" cap="all" dirty="0">
                <a:solidFill>
                  <a:srgbClr val="B04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TRANSCO </a:t>
            </a:r>
            <a:r>
              <a:rPr lang="en-US" sz="5400" b="1" cap="all" dirty="0" smtClean="0">
                <a:solidFill>
                  <a:srgbClr val="B04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OWNERSHIP</a:t>
            </a:r>
          </a:p>
          <a:p>
            <a:pPr marL="571500" indent="-571500" defTabSz="952097" eaLnBrk="0" hangingPunct="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48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RTO OATT &amp; Cost Recovery Govern</a:t>
            </a:r>
            <a:endParaRPr lang="en-US" sz="4800" b="1" dirty="0">
              <a:solidFill>
                <a:srgbClr val="0A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lvl="1" indent="-685800" defTabSz="952097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48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RTEP </a:t>
            </a:r>
            <a:r>
              <a:rPr lang="en-US" sz="4800" b="1" u="sng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4800" b="1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Order 1000 Public Policy Project?</a:t>
            </a:r>
          </a:p>
          <a:p>
            <a:pPr marL="1143000" lvl="1" indent="-685800" defTabSz="952097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Builds – Incumbent TSO </a:t>
            </a:r>
            <a:r>
              <a:rPr lang="en-US" sz="48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4800" b="1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Merchant?</a:t>
            </a:r>
          </a:p>
          <a:p>
            <a:pPr marL="1143000" lvl="1" indent="-685800" defTabSz="952097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to Achieve Stakeholder Consensus?</a:t>
            </a:r>
          </a:p>
          <a:p>
            <a:pPr marL="571500" indent="-571500" defTabSz="952097" eaLnBrk="0" hangingPunct="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Substantial Coordination Risk:  Technology, Design, Permitting, Construction, In-Service Dates</a:t>
            </a:r>
          </a:p>
          <a:p>
            <a:pPr marL="571500" indent="-571500" defTabSz="952097" eaLnBrk="0" hangingPunct="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4800" b="1" i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Facilitate Project Development, but:</a:t>
            </a:r>
          </a:p>
          <a:p>
            <a:pPr marL="1143000" lvl="1" indent="-685800" defTabSz="952097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4800" b="1" i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Bears the Financial Risk?</a:t>
            </a:r>
          </a:p>
          <a:p>
            <a:pPr marL="1143000" lvl="1" indent="-685800" defTabSz="952097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4800" b="1" i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Sufficient Consensus be Achieved in Advance to Address Both Short- and Long-Term Transmission System Needs?</a:t>
            </a:r>
            <a:endParaRPr lang="en-US" sz="4800" b="1" dirty="0">
              <a:solidFill>
                <a:srgbClr val="0A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5171913" y="6508911"/>
            <a:ext cx="12001502" cy="18458849"/>
          </a:xfrm>
          <a:prstGeom prst="rect">
            <a:avLst/>
          </a:prstGeom>
          <a:solidFill>
            <a:schemeClr val="bg1"/>
          </a:solidFill>
          <a:ln w="25400">
            <a:solidFill>
              <a:srgbClr val="0A3C61"/>
            </a:solidFill>
            <a:miter lim="800000"/>
            <a:headEnd/>
            <a:tailEnd/>
          </a:ln>
          <a:effectLst/>
          <a:extLst/>
        </p:spPr>
        <p:txBody>
          <a:bodyPr lIns="375509" tIns="375509" rIns="375509" bIns="375509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GB" sz="5400" b="1" cap="all" dirty="0" smtClean="0">
                <a:solidFill>
                  <a:srgbClr val="B04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MERCHANT OWNERSHIP</a:t>
            </a:r>
          </a:p>
          <a:p>
            <a:pPr marL="571500" indent="-571500" defTabSz="952097" eaLnBrk="0" hangingPunct="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48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Cost-Based / Participant-Funded </a:t>
            </a:r>
            <a:r>
              <a:rPr lang="en-US" sz="4800" b="1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</a:t>
            </a:r>
            <a:r>
              <a:rPr lang="en-US" sz="48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Recovery</a:t>
            </a:r>
          </a:p>
          <a:p>
            <a:pPr marL="571500" indent="-571500" defTabSz="952097" eaLnBrk="0" hangingPunct="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48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FERC’s </a:t>
            </a:r>
            <a:r>
              <a:rPr lang="en-US" sz="4800" b="1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Chinook</a:t>
            </a:r>
            <a:r>
              <a:rPr lang="en-US" sz="4800" b="1" baseline="30000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b="1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Four Factor Analysis and Final Policy Statement on the Allocation of Capacity</a:t>
            </a:r>
            <a:r>
              <a:rPr lang="en-US" sz="4800" b="1" baseline="30000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800" b="1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prior to OATT</a:t>
            </a:r>
          </a:p>
          <a:p>
            <a:pPr marL="571500" indent="-571500" defTabSz="952097" eaLnBrk="0" hangingPunct="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48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Interconnection as an Independent Merchant:  A New Wrinkle?</a:t>
            </a:r>
          </a:p>
          <a:p>
            <a:pPr marL="571500" indent="-571500" defTabSz="952097" eaLnBrk="0" hangingPunct="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48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for Separate </a:t>
            </a:r>
            <a:r>
              <a:rPr lang="en-US" sz="4800" b="1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BOEM </a:t>
            </a:r>
            <a:r>
              <a:rPr lang="en-US" sz="48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 </a:t>
            </a:r>
            <a:r>
              <a:rPr lang="en-US" sz="4800" b="1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48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 Complicates the Coordination of Permitting and Construction</a:t>
            </a:r>
          </a:p>
          <a:p>
            <a:pPr marL="571500" indent="-571500" defTabSz="952097" eaLnBrk="0" hangingPunct="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4800" b="1" i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Complicates Project Development</a:t>
            </a:r>
          </a:p>
          <a:p>
            <a:pPr marL="1143000" lvl="1" indent="-685800" defTabSz="952097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4800" b="1" i="1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Bears </a:t>
            </a:r>
            <a:r>
              <a:rPr lang="en-US" sz="4800" b="1" i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Financial Risk</a:t>
            </a:r>
            <a:r>
              <a:rPr lang="en-US" sz="4800" b="1" i="1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Project or Merchant</a:t>
            </a:r>
            <a:r>
              <a:rPr lang="en-US" sz="4800" b="1" i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428750" lvl="1" indent="-685800">
              <a:spcBef>
                <a:spcPts val="2160"/>
              </a:spcBef>
              <a:buFont typeface="Courier New" panose="02070309020205020404" pitchFamily="49" charset="0"/>
              <a:buChar char="o"/>
            </a:pPr>
            <a:r>
              <a:rPr lang="en-US" sz="4800" b="1" i="1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of Required Transmission </a:t>
            </a:r>
            <a:r>
              <a:rPr lang="en-US" sz="4800" b="1" i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Upgrades Still Falls </a:t>
            </a:r>
            <a:r>
              <a:rPr lang="en-US" sz="4800" b="1" i="1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Project</a:t>
            </a:r>
          </a:p>
          <a:p>
            <a:pPr marL="1428750" lvl="1" indent="-685800">
              <a:spcBef>
                <a:spcPts val="2160"/>
              </a:spcBef>
              <a:buFont typeface="Courier New" panose="02070309020205020404" pitchFamily="49" charset="0"/>
              <a:buChar char="o"/>
            </a:pPr>
            <a:r>
              <a:rPr lang="en-US" sz="4800" b="1" i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No </a:t>
            </a:r>
            <a:r>
              <a:rPr lang="en-US" sz="4800" b="1" i="1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Incentive to Address Long-Term System Needs </a:t>
            </a:r>
          </a:p>
          <a:p>
            <a:pPr marL="571500" indent="-571500" defTabSz="952097" eaLnBrk="0" hangingPunct="0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en-US" sz="4800" b="1" dirty="0" smtClean="0">
              <a:solidFill>
                <a:srgbClr val="0A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defTabSz="952097" eaLnBrk="0" hangingPunct="0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en-US" sz="4800" b="1" dirty="0">
              <a:solidFill>
                <a:srgbClr val="0A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2547085" y="6468662"/>
            <a:ext cx="11774442" cy="18434664"/>
          </a:xfrm>
          <a:prstGeom prst="rect">
            <a:avLst/>
          </a:prstGeom>
          <a:solidFill>
            <a:schemeClr val="bg1"/>
          </a:solidFill>
          <a:ln w="25400">
            <a:solidFill>
              <a:srgbClr val="0A3C61"/>
            </a:solidFill>
            <a:miter lim="800000"/>
            <a:headEnd/>
            <a:tailEnd/>
          </a:ln>
          <a:effectLst/>
          <a:extLst/>
        </p:spPr>
        <p:txBody>
          <a:bodyPr lIns="375509" tIns="375509" rIns="375509" bIns="375509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3300"/>
              </a:spcBef>
            </a:pPr>
            <a:r>
              <a:rPr lang="en-GB" sz="5400" b="1" cap="all" dirty="0" smtClean="0">
                <a:solidFill>
                  <a:srgbClr val="B04A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GENERATOR LEAD LINE</a:t>
            </a:r>
          </a:p>
          <a:p>
            <a:pPr marL="571500" indent="-571500">
              <a:spcBef>
                <a:spcPts val="2160"/>
              </a:spcBef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Model in State </a:t>
            </a:r>
            <a:r>
              <a:rPr lang="en-US" sz="48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RFPs</a:t>
            </a:r>
            <a:endParaRPr lang="en-US" sz="4800" b="1" dirty="0">
              <a:solidFill>
                <a:srgbClr val="0A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Bef>
                <a:spcPts val="2160"/>
              </a:spcBef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Bundled PPA </a:t>
            </a:r>
            <a:r>
              <a:rPr lang="en-US" sz="48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Rates based on Delivery </a:t>
            </a:r>
            <a:r>
              <a:rPr lang="en-US" sz="4800" b="1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Energy</a:t>
            </a:r>
          </a:p>
          <a:p>
            <a:pPr marL="571500" indent="-571500">
              <a:spcBef>
                <a:spcPts val="2160"/>
              </a:spcBef>
              <a:buFont typeface="Wingdings" panose="05000000000000000000" pitchFamily="2" charset="2"/>
              <a:buChar char="Ø"/>
            </a:pPr>
            <a:r>
              <a:rPr lang="en-US" sz="48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FERC </a:t>
            </a:r>
            <a:r>
              <a:rPr lang="en-US" sz="4800" b="1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</a:t>
            </a:r>
            <a:r>
              <a:rPr lang="en-US" sz="48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807</a:t>
            </a:r>
            <a:r>
              <a:rPr lang="en-US" sz="4800" b="1" baseline="30000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48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5-Year </a:t>
            </a:r>
            <a:r>
              <a:rPr lang="en-US" sz="4800" b="1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Harbor until Open </a:t>
            </a:r>
            <a:r>
              <a:rPr lang="en-US" sz="48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</a:p>
          <a:p>
            <a:pPr marL="1428750" lvl="1" indent="-685800">
              <a:spcBef>
                <a:spcPts val="2160"/>
              </a:spcBef>
              <a:buFont typeface="Arial" panose="020B0604020202020204" pitchFamily="34" charset="0"/>
              <a:buChar char="•"/>
            </a:pPr>
            <a:r>
              <a:rPr lang="en-US" sz="48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for “Voluntary Agreements”? </a:t>
            </a:r>
            <a:endParaRPr lang="en-US" sz="4800" b="1" dirty="0">
              <a:solidFill>
                <a:srgbClr val="0A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Bef>
                <a:spcPts val="2160"/>
              </a:spcBef>
              <a:buFont typeface="Wingdings" panose="05000000000000000000" pitchFamily="2" charset="2"/>
              <a:buChar char="Ø"/>
            </a:pPr>
            <a:r>
              <a:rPr lang="en-US" sz="48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Interconnection Process</a:t>
            </a:r>
            <a:endParaRPr lang="en-US" sz="4800" b="1" dirty="0">
              <a:solidFill>
                <a:srgbClr val="0A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Bef>
                <a:spcPts val="2160"/>
              </a:spcBef>
              <a:buFont typeface="Wingdings" panose="05000000000000000000" pitchFamily="2" charset="2"/>
              <a:buChar char="Ø"/>
            </a:pPr>
            <a:r>
              <a:rPr lang="en-US" sz="48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BOEM Lease / Easement with Coordinated SAP, COP and NEPA Review for Transmission</a:t>
            </a:r>
          </a:p>
          <a:p>
            <a:pPr marL="571500" indent="-571500">
              <a:spcBef>
                <a:spcPts val="2160"/>
              </a:spcBef>
              <a:buFont typeface="Wingdings" panose="05000000000000000000" pitchFamily="2" charset="2"/>
              <a:buChar char="Ø"/>
            </a:pPr>
            <a:r>
              <a:rPr lang="en-US" sz="4800" b="1" i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Facilitates Project Development, but:</a:t>
            </a:r>
          </a:p>
          <a:p>
            <a:pPr marL="1428750" lvl="1" indent="-685800">
              <a:spcBef>
                <a:spcPts val="2160"/>
              </a:spcBef>
              <a:buFont typeface="Arial" panose="020B0604020202020204" pitchFamily="34" charset="0"/>
              <a:buChar char="•"/>
            </a:pPr>
            <a:r>
              <a:rPr lang="en-US" sz="4800" b="1" i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of Required Transmission Upgrades Falls on Project</a:t>
            </a:r>
          </a:p>
          <a:p>
            <a:pPr marL="1428750" lvl="1" indent="-685800">
              <a:spcBef>
                <a:spcPts val="2160"/>
              </a:spcBef>
              <a:buFont typeface="Arial" panose="020B0604020202020204" pitchFamily="34" charset="0"/>
              <a:buChar char="•"/>
            </a:pPr>
            <a:r>
              <a:rPr lang="en-US" sz="4800" b="1" i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Incentive </a:t>
            </a:r>
            <a:r>
              <a:rPr lang="en-US" sz="4800" b="1" i="1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4800" b="1" i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 Long-Term Transmission Needs </a:t>
            </a:r>
            <a:endParaRPr lang="en-US" sz="4800" b="1" i="1" dirty="0">
              <a:solidFill>
                <a:srgbClr val="0A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endParaRPr lang="en-US" sz="4800" u="sng" dirty="0" smtClean="0">
              <a:solidFill>
                <a:srgbClr val="0A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sz="4000" u="sng" dirty="0">
              <a:solidFill>
                <a:srgbClr val="0A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endParaRPr lang="en-US" sz="3600" b="1" dirty="0">
              <a:solidFill>
                <a:srgbClr val="0A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27460268" y="25670598"/>
            <a:ext cx="22354994" cy="6462606"/>
          </a:xfrm>
          <a:prstGeom prst="rect">
            <a:avLst/>
          </a:prstGeom>
          <a:solidFill>
            <a:schemeClr val="bg1"/>
          </a:solidFill>
          <a:ln w="25400">
            <a:solidFill>
              <a:srgbClr val="0A3C61"/>
            </a:solidFill>
            <a:miter lim="800000"/>
            <a:headEnd/>
            <a:tailEnd/>
          </a:ln>
          <a:effectLst/>
          <a:extLst/>
        </p:spPr>
        <p:txBody>
          <a:bodyPr lIns="375509" tIns="375509" rIns="375509" bIns="375509"/>
          <a:lstStyle/>
          <a:p>
            <a:pPr defTabSz="952097" eaLnBrk="0" hangingPunct="0">
              <a:spcBef>
                <a:spcPct val="50000"/>
              </a:spcBef>
            </a:pPr>
            <a:r>
              <a:rPr lang="en-US" sz="5400" b="1" cap="all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en-US" sz="2800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and Priority Rights on Interconnection Customer’s Interconnection Facilities, Order No. 807, 150 FERC ¶61,211 (2015), reh’g denied, 153 FERC ¶ 61,047 (</a:t>
            </a:r>
            <a:r>
              <a:rPr lang="en-US" sz="2800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2015)</a:t>
            </a:r>
            <a:endParaRPr lang="en-US" sz="2800" dirty="0">
              <a:solidFill>
                <a:srgbClr val="0A3C6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0A3C6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The </a:t>
            </a:r>
            <a:r>
              <a:rPr lang="en-US" sz="2800" dirty="0">
                <a:solidFill>
                  <a:srgbClr val="0A3C6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four factors are: (1) justness and reasonableness of rates; (2) the potential for undue discrimination; (3) the potential for undue preference, including affiliate preference; and (4) regional reliability and operational efficiency requirements.  Chinook Power Transmission, LLC, et al., 126 FERC ¶ 61,134, at P. 37 (2009</a:t>
            </a:r>
            <a:r>
              <a:rPr lang="en-US" sz="2800" dirty="0" smtClean="0">
                <a:solidFill>
                  <a:srgbClr val="0A3C6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).</a:t>
            </a:r>
            <a:endParaRPr lang="en-US" sz="2800" dirty="0">
              <a:solidFill>
                <a:srgbClr val="0A3C6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0A3C6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Allocation </a:t>
            </a:r>
            <a:r>
              <a:rPr lang="en-US" sz="2800" dirty="0">
                <a:solidFill>
                  <a:srgbClr val="0A3C6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of Capacity on New Merchant Transmission Projects and New, Cost Based, Participant Fund Transmission Projects, 142 FERC ¶ 61,038 (</a:t>
            </a:r>
            <a:r>
              <a:rPr lang="en-US" sz="2800" dirty="0" smtClean="0">
                <a:solidFill>
                  <a:srgbClr val="0A3C6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2013)</a:t>
            </a:r>
            <a:endParaRPr lang="en-US" sz="2800" dirty="0">
              <a:solidFill>
                <a:srgbClr val="0A3C6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0A3C6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Transmission </a:t>
            </a:r>
            <a:r>
              <a:rPr lang="en-US" sz="2800" dirty="0">
                <a:solidFill>
                  <a:srgbClr val="0A3C6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Planning and Cost Allocation by Transmission Owning and Operating Public Utilities, Order No. 1000, 76 FR 49842 (Aug. 11, 2011), FERC Stats. &amp; Regs. ¶ 31,323 (2011), order on reh’g, Order No. 1000-A, 139 FERC ¶ 61,132 (2012), order on reh’g and clarification, Order No. 1000-B, 141 FERC ¶ 61,044 (2012)</a:t>
            </a:r>
          </a:p>
          <a:p>
            <a:pPr marL="457200" indent="-457200">
              <a:buAutoNum type="arabicPlain" startAt="3"/>
            </a:pPr>
            <a:endParaRPr lang="en-US" sz="2500" dirty="0" smtClean="0">
              <a:solidFill>
                <a:srgbClr val="0A3C6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defTabSz="952097" eaLnBrk="0" hangingPunct="0">
              <a:spcBef>
                <a:spcPct val="50000"/>
              </a:spcBef>
            </a:pPr>
            <a:r>
              <a:rPr lang="en-AU" sz="2500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500" dirty="0">
              <a:solidFill>
                <a:srgbClr val="0A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604154" y="25670598"/>
            <a:ext cx="14292945" cy="6462606"/>
          </a:xfrm>
          <a:prstGeom prst="rect">
            <a:avLst/>
          </a:prstGeom>
          <a:solidFill>
            <a:schemeClr val="bg1"/>
          </a:solidFill>
          <a:ln w="25400">
            <a:solidFill>
              <a:srgbClr val="0A3C61"/>
            </a:solidFill>
            <a:miter lim="800000"/>
            <a:headEnd/>
            <a:tailEnd/>
          </a:ln>
          <a:effectLst/>
          <a:extLst/>
        </p:spPr>
        <p:txBody>
          <a:bodyPr lIns="375509" tIns="375509" rIns="375509" bIns="375509"/>
          <a:lstStyle/>
          <a:p>
            <a:pPr defTabSz="952097" eaLnBrk="0" hangingPunct="0">
              <a:spcBef>
                <a:spcPct val="50000"/>
              </a:spcBef>
            </a:pPr>
            <a:r>
              <a:rPr lang="en-US" sz="5400" b="1" cap="all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en-US" sz="5400" b="1" cap="all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lang="en-AU" sz="4800" dirty="0" smtClean="0">
              <a:solidFill>
                <a:srgbClr val="0A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4800" b="1" dirty="0" smtClean="0">
              <a:solidFill>
                <a:srgbClr val="0A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48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</a:t>
            </a:r>
            <a:r>
              <a:rPr lang="en-AU" sz="4800" b="1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Kalpin </a:t>
            </a:r>
          </a:p>
          <a:p>
            <a:r>
              <a:rPr lang="en-AU" sz="4400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Partner, Holland &amp; Knight LLP</a:t>
            </a:r>
          </a:p>
          <a:p>
            <a:r>
              <a:rPr lang="en-AU" sz="4400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617.305.2076 </a:t>
            </a:r>
            <a:r>
              <a:rPr lang="en-AU" sz="4400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(o) | 617.835.7020 (m)</a:t>
            </a:r>
          </a:p>
          <a:p>
            <a:r>
              <a:rPr lang="en-AU" sz="4400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mark.kalpin@hklaw.com</a:t>
            </a:r>
            <a:endParaRPr lang="en-AU" sz="4400" dirty="0" smtClean="0">
              <a:solidFill>
                <a:srgbClr val="0A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4400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www.hklaw.com/Mark-Kalpin/</a:t>
            </a:r>
            <a:endParaRPr lang="en-AU" sz="4400" dirty="0" smtClean="0">
              <a:solidFill>
                <a:srgbClr val="0A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4400" dirty="0">
              <a:solidFill>
                <a:srgbClr val="0A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3000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3000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500" dirty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500" dirty="0">
              <a:solidFill>
                <a:srgbClr val="0A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40"/>
          <p:cNvSpPr txBox="1">
            <a:spLocks noChangeArrowheads="1"/>
          </p:cNvSpPr>
          <p:nvPr/>
        </p:nvSpPr>
        <p:spPr bwMode="auto">
          <a:xfrm>
            <a:off x="22130055" y="4573785"/>
            <a:ext cx="8348352" cy="15112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430266" tIns="430266" rIns="430266" bIns="430266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AU" sz="4400" b="1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Author, </a:t>
            </a:r>
            <a:r>
              <a:rPr lang="en-AU" sz="4400" b="1" u="sng" dirty="0" smtClean="0">
                <a:solidFill>
                  <a:srgbClr val="0A3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C. KALPIN</a:t>
            </a:r>
            <a:endParaRPr lang="en-AU" sz="4400" dirty="0">
              <a:solidFill>
                <a:srgbClr val="0A3C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4" y="1572461"/>
            <a:ext cx="12103215" cy="15881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6377" y="27482913"/>
            <a:ext cx="3355111" cy="33551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92283" y="25670598"/>
            <a:ext cx="10972800" cy="646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9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</Words>
  <Application>Microsoft Office PowerPoint</Application>
  <PresentationFormat>Custom</PresentationFormat>
  <Paragraphs>57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Courier New</vt:lpstr>
      <vt:lpstr>Times New Roman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Ariane P</dc:creator>
  <cp:lastModifiedBy>Mark C. Kalpin</cp:lastModifiedBy>
  <cp:revision>6</cp:revision>
  <dcterms:modified xsi:type="dcterms:W3CDTF">2019-04-26T15:05:15Z</dcterms:modified>
</cp:coreProperties>
</file>